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81" r:id="rId4"/>
    <p:sldId id="275" r:id="rId5"/>
    <p:sldId id="282" r:id="rId6"/>
    <p:sldId id="276" r:id="rId7"/>
    <p:sldId id="283" r:id="rId8"/>
    <p:sldId id="277" r:id="rId9"/>
    <p:sldId id="284" r:id="rId10"/>
    <p:sldId id="278" r:id="rId11"/>
    <p:sldId id="285" r:id="rId12"/>
    <p:sldId id="279" r:id="rId13"/>
    <p:sldId id="280" r:id="rId14"/>
    <p:sldId id="286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7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autoTitleDeleted val="1"/>
    <c:plotArea>
      <c:layout/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1770802955186162"/>
                  <c:y val="0.1395906361333964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0.12561315252260138"/>
                  <c:y val="-0.22357893395490094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0.10510462233887437"/>
                  <c:y val="0.1100149197466298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Other 28%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CatName val="1"/>
            <c:showPercent val="1"/>
          </c:dLbls>
          <c:cat>
            <c:strRef>
              <c:f>Sheet1!$A$1:$A$4</c:f>
              <c:strCache>
                <c:ptCount val="4"/>
                <c:pt idx="0">
                  <c:v>I live in Santa Ana</c:v>
                </c:pt>
                <c:pt idx="1">
                  <c:v>I work with gangs or related issues in Santa Ana</c:v>
                </c:pt>
                <c:pt idx="2">
                  <c:v>I attend church in Santa Ana</c:v>
                </c:pt>
                <c:pt idx="3">
                  <c:v>Other (please specify)</c:v>
                </c:pt>
              </c:strCache>
            </c:strRef>
          </c:cat>
          <c:val>
            <c:numRef>
              <c:f>Sheet1!$B$1:$B$4</c:f>
              <c:numCache>
                <c:formatCode>0.000</c:formatCode>
                <c:ptCount val="4"/>
                <c:pt idx="0">
                  <c:v>0.21875000000000006</c:v>
                </c:pt>
                <c:pt idx="1">
                  <c:v>0.40625</c:v>
                </c:pt>
                <c:pt idx="2">
                  <c:v>9.3750000000000069E-2</c:v>
                </c:pt>
                <c:pt idx="3">
                  <c:v>0.28125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Sheet1!$A$1:$A$4</c:f>
              <c:strCache>
                <c:ptCount val="4"/>
                <c:pt idx="0">
                  <c:v>I live in Santa Ana</c:v>
                </c:pt>
                <c:pt idx="1">
                  <c:v>I work with gangs or related issues in Santa Ana</c:v>
                </c:pt>
                <c:pt idx="2">
                  <c:v>I attend church in Santa Ana</c:v>
                </c:pt>
                <c:pt idx="3">
                  <c:v>Other (please specify)</c:v>
                </c:pt>
              </c:strCache>
            </c:strRef>
          </c:cat>
          <c:val>
            <c:numRef>
              <c:f>Sheet1!$C$1:$C$4</c:f>
              <c:numCache>
                <c:formatCode>General</c:formatCode>
                <c:ptCount val="4"/>
                <c:pt idx="0">
                  <c:v>14</c:v>
                </c:pt>
                <c:pt idx="1">
                  <c:v>26</c:v>
                </c:pt>
                <c:pt idx="2">
                  <c:v>6</c:v>
                </c:pt>
                <c:pt idx="3">
                  <c:v>18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autoTitleDeleted val="1"/>
    <c:plotArea>
      <c:layout/>
      <c:pieChart>
        <c:varyColors val="1"/>
        <c:ser>
          <c:idx val="0"/>
          <c:order val="0"/>
          <c:explosion val="25"/>
          <c:dLbls>
            <c:dLbl>
              <c:idx val="3"/>
              <c:layout>
                <c:manualLayout>
                  <c:x val="0.10286915524448335"/>
                  <c:y val="-0.14925141100450778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0.15292857490035969"/>
                  <c:y val="9.8750457945959755E-2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6.0684601924759426E-3"/>
                  <c:y val="6.2748737662006712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Other
1%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CatName val="1"/>
            <c:showPercent val="1"/>
          </c:dLbls>
          <c:cat>
            <c:strRef>
              <c:f>Sheet1!$A$6:$A$11</c:f>
              <c:strCache>
                <c:ptCount val="6"/>
                <c:pt idx="0">
                  <c:v>Crime in general</c:v>
                </c:pt>
                <c:pt idx="1">
                  <c:v>Tagging/graffiti</c:v>
                </c:pt>
                <c:pt idx="2">
                  <c:v>Drugs</c:v>
                </c:pt>
                <c:pt idx="3">
                  <c:v>Increase in violent youth crime </c:v>
                </c:pt>
                <c:pt idx="4">
                  <c:v>Gangs recruiting younger members </c:v>
                </c:pt>
                <c:pt idx="5">
                  <c:v>Other (please specify)</c:v>
                </c:pt>
              </c:strCache>
            </c:strRef>
          </c:cat>
          <c:val>
            <c:numRef>
              <c:f>Sheet1!$B$6:$B$11</c:f>
              <c:numCache>
                <c:formatCode>0.000</c:formatCode>
                <c:ptCount val="6"/>
                <c:pt idx="0">
                  <c:v>0.21739130434782619</c:v>
                </c:pt>
                <c:pt idx="1">
                  <c:v>9.7826086956521729E-2</c:v>
                </c:pt>
                <c:pt idx="2">
                  <c:v>0.10869565217391312</c:v>
                </c:pt>
                <c:pt idx="3">
                  <c:v>0.25</c:v>
                </c:pt>
                <c:pt idx="4">
                  <c:v>0.31521739130434806</c:v>
                </c:pt>
                <c:pt idx="5">
                  <c:v>1.0869565217391311E-2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Sheet1!$A$6:$A$11</c:f>
              <c:strCache>
                <c:ptCount val="6"/>
                <c:pt idx="0">
                  <c:v>Crime in general</c:v>
                </c:pt>
                <c:pt idx="1">
                  <c:v>Tagging/graffiti</c:v>
                </c:pt>
                <c:pt idx="2">
                  <c:v>Drugs</c:v>
                </c:pt>
                <c:pt idx="3">
                  <c:v>Increase in violent youth crime </c:v>
                </c:pt>
                <c:pt idx="4">
                  <c:v>Gangs recruiting younger members </c:v>
                </c:pt>
                <c:pt idx="5">
                  <c:v>Other (please specify)</c:v>
                </c:pt>
              </c:strCache>
            </c:strRef>
          </c:cat>
          <c:val>
            <c:numRef>
              <c:f>Sheet1!$C$6:$C$11</c:f>
              <c:numCache>
                <c:formatCode>General</c:formatCode>
                <c:ptCount val="6"/>
                <c:pt idx="0">
                  <c:v>20</c:v>
                </c:pt>
                <c:pt idx="1">
                  <c:v>9</c:v>
                </c:pt>
                <c:pt idx="2">
                  <c:v>10</c:v>
                </c:pt>
                <c:pt idx="3">
                  <c:v>23</c:v>
                </c:pt>
                <c:pt idx="4">
                  <c:v>29</c:v>
                </c:pt>
                <c:pt idx="5">
                  <c:v>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autoTitleDeleted val="1"/>
    <c:plotArea>
      <c:layout/>
      <c:pieChart>
        <c:varyColors val="1"/>
        <c:ser>
          <c:idx val="0"/>
          <c:order val="0"/>
          <c:explosion val="8"/>
          <c:dLbls>
            <c:dLbl>
              <c:idx val="0"/>
              <c:layout>
                <c:manualLayout>
                  <c:x val="-7.7869033731894632E-2"/>
                  <c:y val="0.14305732686987968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0.10186363857295616"/>
                  <c:y val="-3.728343801933728E-3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9.1676387673763574E-3"/>
                  <c:y val="-0.16453135536075514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1.1464834256829015E-2"/>
                  <c:y val="9.1933673496477145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Other </a:t>
                    </a:r>
                  </a:p>
                  <a:p>
                    <a:r>
                      <a:rPr lang="en-US" b="1" dirty="0"/>
                      <a:t>3%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CatName val="1"/>
            <c:showPercent val="1"/>
          </c:dLbls>
          <c:cat>
            <c:strRef>
              <c:f>Sheet1!$A$14:$A$20</c:f>
              <c:strCache>
                <c:ptCount val="7"/>
                <c:pt idx="0">
                  <c:v>Churches</c:v>
                </c:pt>
                <c:pt idx="1">
                  <c:v>Schools</c:v>
                </c:pt>
                <c:pt idx="2">
                  <c:v>County funded programs </c:v>
                </c:pt>
                <c:pt idx="3">
                  <c:v>Police/probation</c:v>
                </c:pt>
                <c:pt idx="4">
                  <c:v>Politicians</c:v>
                </c:pt>
                <c:pt idx="5">
                  <c:v>Non-profit programs </c:v>
                </c:pt>
                <c:pt idx="6">
                  <c:v>Other (please specify)</c:v>
                </c:pt>
              </c:strCache>
            </c:strRef>
          </c:cat>
          <c:val>
            <c:numRef>
              <c:f>Sheet1!$B$14:$B$20</c:f>
              <c:numCache>
                <c:formatCode>0.000</c:formatCode>
                <c:ptCount val="7"/>
                <c:pt idx="0">
                  <c:v>0.18750000000000006</c:v>
                </c:pt>
                <c:pt idx="1">
                  <c:v>0.13750000000000001</c:v>
                </c:pt>
                <c:pt idx="2">
                  <c:v>7.5000000000000011E-2</c:v>
                </c:pt>
                <c:pt idx="3">
                  <c:v>0.18750000000000006</c:v>
                </c:pt>
                <c:pt idx="4">
                  <c:v>2.5000000000000001E-2</c:v>
                </c:pt>
                <c:pt idx="5">
                  <c:v>0.36250000000000016</c:v>
                </c:pt>
                <c:pt idx="6">
                  <c:v>2.5000000000000001E-2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Sheet1!$A$14:$A$20</c:f>
              <c:strCache>
                <c:ptCount val="7"/>
                <c:pt idx="0">
                  <c:v>Churches</c:v>
                </c:pt>
                <c:pt idx="1">
                  <c:v>Schools</c:v>
                </c:pt>
                <c:pt idx="2">
                  <c:v>County funded programs </c:v>
                </c:pt>
                <c:pt idx="3">
                  <c:v>Police/probation</c:v>
                </c:pt>
                <c:pt idx="4">
                  <c:v>Politicians</c:v>
                </c:pt>
                <c:pt idx="5">
                  <c:v>Non-profit programs </c:v>
                </c:pt>
                <c:pt idx="6">
                  <c:v>Other (please specify)</c:v>
                </c:pt>
              </c:strCache>
            </c:strRef>
          </c:cat>
          <c:val>
            <c:numRef>
              <c:f>Sheet1!$C$14:$C$20</c:f>
              <c:numCache>
                <c:formatCode>General</c:formatCode>
                <c:ptCount val="7"/>
                <c:pt idx="0">
                  <c:v>15</c:v>
                </c:pt>
                <c:pt idx="1">
                  <c:v>11</c:v>
                </c:pt>
                <c:pt idx="2">
                  <c:v>6</c:v>
                </c:pt>
                <c:pt idx="3">
                  <c:v>15</c:v>
                </c:pt>
                <c:pt idx="4">
                  <c:v>2</c:v>
                </c:pt>
                <c:pt idx="5">
                  <c:v>29</c:v>
                </c:pt>
                <c:pt idx="6">
                  <c:v>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autoTitleDeleted val="1"/>
    <c:plotArea>
      <c:layout>
        <c:manualLayout>
          <c:layoutTarget val="inner"/>
          <c:xMode val="edge"/>
          <c:yMode val="edge"/>
          <c:x val="0.26048896665694576"/>
          <c:y val="0.12723347545144184"/>
          <c:w val="0.46667650918635184"/>
          <c:h val="0.81566116777547104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3969706911636051"/>
                  <c:y val="0.12133183958883093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0.14134009691096316"/>
                  <c:y val="-0.1363063099887408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0.12873310975017016"/>
                  <c:y val="4.2257394831714826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0.12065367697093424"/>
                  <c:y val="0.1523576916337919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CatName val="1"/>
            <c:showPercent val="1"/>
          </c:dLbls>
          <c:cat>
            <c:strRef>
              <c:f>Sheet1!$A$22:$A$27</c:f>
              <c:strCache>
                <c:ptCount val="6"/>
                <c:pt idx="0">
                  <c:v>Lack of programs </c:v>
                </c:pt>
                <c:pt idx="1">
                  <c:v>The current programs don’t have enough money</c:v>
                </c:pt>
                <c:pt idx="2">
                  <c:v>Lack of support by community members </c:v>
                </c:pt>
                <c:pt idx="3">
                  <c:v>Issues with the Police/Probation departments</c:v>
                </c:pt>
                <c:pt idx="4">
                  <c:v>Failure of politicians to support work</c:v>
                </c:pt>
                <c:pt idx="5">
                  <c:v>Other </c:v>
                </c:pt>
              </c:strCache>
            </c:strRef>
          </c:cat>
          <c:val>
            <c:numRef>
              <c:f>Sheet1!$B$22:$B$27</c:f>
              <c:numCache>
                <c:formatCode>0.000</c:formatCode>
                <c:ptCount val="6"/>
                <c:pt idx="0">
                  <c:v>0.29629629629629628</c:v>
                </c:pt>
                <c:pt idx="1">
                  <c:v>0.20740740740740751</c:v>
                </c:pt>
                <c:pt idx="2">
                  <c:v>0.22222222222222221</c:v>
                </c:pt>
                <c:pt idx="3">
                  <c:v>0.12592592592592589</c:v>
                </c:pt>
                <c:pt idx="4">
                  <c:v>0.12592592592592589</c:v>
                </c:pt>
                <c:pt idx="5">
                  <c:v>2.2222222222222233E-2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Sheet1!$A$22:$A$27</c:f>
              <c:strCache>
                <c:ptCount val="6"/>
                <c:pt idx="0">
                  <c:v>Lack of programs </c:v>
                </c:pt>
                <c:pt idx="1">
                  <c:v>The current programs don’t have enough money</c:v>
                </c:pt>
                <c:pt idx="2">
                  <c:v>Lack of support by community members </c:v>
                </c:pt>
                <c:pt idx="3">
                  <c:v>Issues with the Police/Probation departments</c:v>
                </c:pt>
                <c:pt idx="4">
                  <c:v>Failure of politicians to support work</c:v>
                </c:pt>
                <c:pt idx="5">
                  <c:v>Other </c:v>
                </c:pt>
              </c:strCache>
            </c:strRef>
          </c:cat>
          <c:val>
            <c:numRef>
              <c:f>Sheet1!$C$22:$C$27</c:f>
              <c:numCache>
                <c:formatCode>General</c:formatCode>
                <c:ptCount val="6"/>
                <c:pt idx="0">
                  <c:v>40</c:v>
                </c:pt>
                <c:pt idx="1">
                  <c:v>28</c:v>
                </c:pt>
                <c:pt idx="2">
                  <c:v>30</c:v>
                </c:pt>
                <c:pt idx="3">
                  <c:v>17</c:v>
                </c:pt>
                <c:pt idx="4">
                  <c:v>17</c:v>
                </c:pt>
                <c:pt idx="5">
                  <c:v>3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autoTitleDeleted val="1"/>
    <c:plotArea>
      <c:layout>
        <c:manualLayout>
          <c:layoutTarget val="inner"/>
          <c:xMode val="edge"/>
          <c:yMode val="edge"/>
          <c:x val="0.26820501603966174"/>
          <c:y val="0.17578371145953348"/>
          <c:w val="0.46667650918635173"/>
          <c:h val="0.81566116777547104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0491238942354428"/>
                  <c:y val="5.2032855299695813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Yes
35%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0.1076384028385341"/>
                  <c:y val="-0.1088655152091154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en-US"/>
                </a:p>
              </c:txPr>
              <c:showCatName val="1"/>
              <c:showPercent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CatName val="1"/>
            <c:showPercent val="1"/>
          </c:dLbls>
          <c:cat>
            <c:strRef>
              <c:f>Sheet1!$A$32:$A$33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Sheet1!$B$32:$B$33</c:f>
              <c:numCache>
                <c:formatCode>General</c:formatCode>
                <c:ptCount val="2"/>
                <c:pt idx="0">
                  <c:v>22</c:v>
                </c:pt>
                <c:pt idx="1">
                  <c:v>40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spPr>
    <a:ln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050AE-1F42-432C-AC56-186AFEB83832}" type="datetimeFigureOut">
              <a:rPr lang="en-US" smtClean="0"/>
              <a:pPr/>
              <a:t>8/30/2009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39E5E-B3FB-4D9A-BA47-87D4D8F99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D8E1-DEC2-46F7-973B-79FA78412B19}" type="datetime1">
              <a:rPr lang="en-US" smtClean="0"/>
              <a:pPr/>
              <a:t>8/30/2009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2009 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AAA-6A82-4B88-8E86-0C31D34FDD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E6C6F-D25C-4508-98EA-E3AD20D31A44}" type="datetime1">
              <a:rPr lang="en-US" smtClean="0"/>
              <a:pPr/>
              <a:t>8/30/2009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2009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AAA-6A82-4B88-8E86-0C31D34FD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8A61-8E8A-4F5F-9779-0DDBBC886BC7}" type="datetime1">
              <a:rPr lang="en-US" smtClean="0"/>
              <a:pPr/>
              <a:t>8/30/2009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2009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AAA-6A82-4B88-8E86-0C31D34FD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31B4-DE40-43A4-800A-488F0E4C7A1A}" type="datetime1">
              <a:rPr lang="en-US" smtClean="0"/>
              <a:pPr/>
              <a:t>8/30/2009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2009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AAA-6A82-4B88-8E86-0C31D34FD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FE25-59C1-4A54-83B0-C31CE761F52B}" type="datetime1">
              <a:rPr lang="en-US" smtClean="0"/>
              <a:pPr/>
              <a:t>8/30/2009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2009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755BAAA-6A82-4B88-8E86-0C31D34FD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06AC-4E39-4DF5-AF13-C3ADA53F2DC6}" type="datetime1">
              <a:rPr lang="en-US" smtClean="0"/>
              <a:pPr/>
              <a:t>8/30/2009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2009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AAA-6A82-4B88-8E86-0C31D34FD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89B09-E1C4-4928-9DA3-D1354A26E41E}" type="datetime1">
              <a:rPr lang="en-US" smtClean="0"/>
              <a:pPr/>
              <a:t>8/30/2009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2009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AAA-6A82-4B88-8E86-0C31D34FD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F2E4-EB72-41F5-A4D8-B17765CF0973}" type="datetime1">
              <a:rPr lang="en-US" smtClean="0"/>
              <a:pPr/>
              <a:t>8/30/2009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2009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AAA-6A82-4B88-8E86-0C31D34FD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0838-406F-4CAC-A0B0-DE2389C05DDF}" type="datetime1">
              <a:rPr lang="en-US" smtClean="0"/>
              <a:pPr/>
              <a:t>8/30/2009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2009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AAA-6A82-4B88-8E86-0C31D34FD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69A4-C5C4-4DA6-8ED2-14331E32FD5E}" type="datetime1">
              <a:rPr lang="en-US" smtClean="0"/>
              <a:pPr/>
              <a:t>8/30/2009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2009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AAA-6A82-4B88-8E86-0C31D34FD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A5B9-69ED-47FB-AE59-D95CE27EBBB1}" type="datetime1">
              <a:rPr lang="en-US" smtClean="0"/>
              <a:pPr/>
              <a:t>8/30/2009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2009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AAA-6A82-4B88-8E86-0C31D34FD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97E1083-693A-408C-85B8-8ACBA80382EE}" type="datetime1">
              <a:rPr lang="en-US" smtClean="0"/>
              <a:pPr/>
              <a:t>8/30/2009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(c) 2009 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755BAAA-6A82-4B88-8E86-0C31D34FD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doctordallas@ao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octorstout@ao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2209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What </a:t>
            </a:r>
            <a:r>
              <a:rPr lang="en-US" sz="4400" dirty="0" smtClean="0"/>
              <a:t>the </a:t>
            </a:r>
            <a:r>
              <a:rPr lang="en-US" sz="4400" dirty="0" smtClean="0"/>
              <a:t>Community is telling us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Presented by Drs. Dallas &amp; Debra Stout</a:t>
            </a:r>
          </a:p>
          <a:p>
            <a:r>
              <a:rPr lang="en-US" smtClean="0"/>
              <a:t>August 31, </a:t>
            </a:r>
            <a:r>
              <a:rPr lang="en-US" dirty="0" smtClean="0"/>
              <a:t>2009</a:t>
            </a:r>
            <a:endParaRPr lang="en-US" dirty="0"/>
          </a:p>
        </p:txBody>
      </p:sp>
      <p:pic>
        <p:nvPicPr>
          <p:cNvPr id="2050" name="Picture 2" descr="J:\DoctorS Consulting\Business Cards (from Ryan)\Logo\Logo.jpg"/>
          <p:cNvPicPr>
            <a:picLocks noChangeAspect="1" noChangeArrowheads="1"/>
          </p:cNvPicPr>
          <p:nvPr/>
        </p:nvPicPr>
        <p:blipFill>
          <a:blip r:embed="rId2" cstate="print">
            <a:lum contrast="-40000"/>
          </a:blip>
          <a:srcRect/>
          <a:stretch>
            <a:fillRect/>
          </a:stretch>
        </p:blipFill>
        <p:spPr bwMode="auto">
          <a:xfrm>
            <a:off x="304800" y="5105400"/>
            <a:ext cx="3218297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181600"/>
            <a:ext cx="328832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Q.4 - What </a:t>
            </a:r>
            <a:r>
              <a:rPr lang="en-US" dirty="0" smtClean="0"/>
              <a:t>Do You See As The Gaps in Gang Prevention Programs in Your Community?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2009 </a:t>
            </a:r>
            <a:r>
              <a:rPr lang="en-US" dirty="0" err="1" smtClean="0"/>
              <a:t>DoctorS</a:t>
            </a:r>
            <a:r>
              <a:rPr lang="en-US" dirty="0" smtClean="0"/>
              <a:t> Nonprofit Consulting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Q.4 - What Do You See As The Gaps in Gang Prevention Programs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75760"/>
          </a:xfrm>
        </p:spPr>
        <p:txBody>
          <a:bodyPr/>
          <a:lstStyle/>
          <a:p>
            <a:r>
              <a:rPr lang="en-US" dirty="0" smtClean="0"/>
              <a:t>Lack of Parent Education &amp; Involvement</a:t>
            </a:r>
          </a:p>
          <a:p>
            <a:r>
              <a:rPr lang="en-US" dirty="0" smtClean="0"/>
              <a:t>Failure of the System as a Whole to Understand the Gang Member</a:t>
            </a:r>
          </a:p>
          <a:p>
            <a:r>
              <a:rPr lang="en-US" dirty="0" smtClean="0"/>
              <a:t>Lack of Collaboration Between Programs</a:t>
            </a:r>
          </a:p>
          <a:p>
            <a:r>
              <a:rPr lang="en-US" dirty="0" smtClean="0"/>
              <a:t>Ignorance/Denial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2009 </a:t>
            </a:r>
            <a:r>
              <a:rPr lang="en-US" dirty="0" err="1" smtClean="0"/>
              <a:t>DoctorS</a:t>
            </a:r>
            <a:r>
              <a:rPr lang="en-US" dirty="0" smtClean="0"/>
              <a:t> Nonprofit Consulting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Q. 5 - Have </a:t>
            </a:r>
            <a:r>
              <a:rPr lang="en-US" dirty="0" smtClean="0"/>
              <a:t>You Contacted An Elected Official About Gang Related Issues in The Last 2 Years?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2009 </a:t>
            </a:r>
            <a:r>
              <a:rPr lang="en-US" dirty="0" err="1" smtClean="0"/>
              <a:t>DoctorS</a:t>
            </a:r>
            <a:r>
              <a:rPr lang="en-US" dirty="0" smtClean="0"/>
              <a:t> Nonprofit Consulting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Q. 6 - What </a:t>
            </a:r>
            <a:r>
              <a:rPr lang="en-US" dirty="0" smtClean="0"/>
              <a:t>Are The Challenges You Face in Working With Gang Involved Youth?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80560"/>
          </a:xfrm>
        </p:spPr>
        <p:txBody>
          <a:bodyPr/>
          <a:lstStyle/>
          <a:p>
            <a:r>
              <a:rPr lang="en-US" dirty="0" smtClean="0"/>
              <a:t>Lack of Programs or Good Alternatives</a:t>
            </a:r>
          </a:p>
          <a:p>
            <a:r>
              <a:rPr lang="en-US" dirty="0" smtClean="0"/>
              <a:t>Limited Funding/Resources &amp; Expertise</a:t>
            </a:r>
          </a:p>
          <a:p>
            <a:r>
              <a:rPr lang="en-US" dirty="0" smtClean="0"/>
              <a:t>Lack of Parent/Family Involvement</a:t>
            </a:r>
          </a:p>
          <a:p>
            <a:r>
              <a:rPr lang="en-US" dirty="0" smtClean="0"/>
              <a:t>Lack of Community Interest/Denial</a:t>
            </a:r>
          </a:p>
          <a:p>
            <a:r>
              <a:rPr lang="en-US" dirty="0" smtClean="0"/>
              <a:t>Very Tough to Leave Gang/Gang Lifestyle</a:t>
            </a:r>
          </a:p>
          <a:p>
            <a:r>
              <a:rPr lang="en-US" dirty="0" smtClean="0"/>
              <a:t>Lack of Meaningful Connections between Existing Programs</a:t>
            </a:r>
          </a:p>
          <a:p>
            <a:r>
              <a:rPr lang="en-US" dirty="0" smtClean="0"/>
              <a:t>Inability to Counter the Influence of Gang Member Influences on Younger Kids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2009 </a:t>
            </a:r>
            <a:r>
              <a:rPr lang="en-US" dirty="0" err="1" smtClean="0"/>
              <a:t>DoctorS</a:t>
            </a:r>
            <a:r>
              <a:rPr lang="en-US" dirty="0" smtClean="0"/>
              <a:t> Nonprofit Consulting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People Most Concerned About Gangs Are Those Already Involved in Work With Youth</a:t>
            </a:r>
          </a:p>
          <a:p>
            <a:r>
              <a:rPr lang="en-US" dirty="0" smtClean="0"/>
              <a:t>Concerns about Denial/Lack of Support, Gangs Getting Younger, the Parents/Family Not Being Involved, &amp; Crime in General</a:t>
            </a:r>
          </a:p>
          <a:p>
            <a:r>
              <a:rPr lang="en-US" smtClean="0"/>
              <a:t>General Lack of Programs, Resources, Support, </a:t>
            </a:r>
            <a:r>
              <a:rPr lang="en-US" smtClean="0"/>
              <a:t>&amp; </a:t>
            </a:r>
            <a:r>
              <a:rPr lang="en-US" smtClean="0"/>
              <a:t>Collaboration</a:t>
            </a:r>
            <a:endParaRPr lang="en-US" dirty="0" smtClean="0"/>
          </a:p>
          <a:p>
            <a:r>
              <a:rPr lang="en-US" dirty="0" smtClean="0"/>
              <a:t>Non Profits are seen as Most Effective Followed by the Churches &amp; Police/Probation</a:t>
            </a:r>
          </a:p>
          <a:p>
            <a:r>
              <a:rPr lang="en-US" dirty="0" smtClean="0"/>
              <a:t>2/3 of People Not Impacting Public Policy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2009 </a:t>
            </a:r>
            <a:r>
              <a:rPr lang="en-US" dirty="0" err="1" smtClean="0"/>
              <a:t>DoctorS</a:t>
            </a:r>
            <a:r>
              <a:rPr lang="en-US" dirty="0" smtClean="0"/>
              <a:t> Nonprofit Consulting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58640"/>
            <a:ext cx="4191000" cy="2499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Dallas M. Stout, </a:t>
            </a:r>
            <a:r>
              <a:rPr lang="en-US" sz="2400" dirty="0" err="1" smtClean="0"/>
              <a:t>Psy.D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kern="0" dirty="0" smtClean="0"/>
              <a:t>(714) 356-2796 </a:t>
            </a:r>
          </a:p>
          <a:p>
            <a:pPr>
              <a:buNone/>
            </a:pPr>
            <a:r>
              <a:rPr lang="en-US" sz="2400" kern="0" dirty="0" smtClean="0">
                <a:hlinkClick r:id="rId2"/>
              </a:rPr>
              <a:t>doctordallas@aol.com</a:t>
            </a:r>
            <a:endParaRPr lang="en-US" sz="2400" kern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2009  </a:t>
            </a:r>
            <a:r>
              <a:rPr lang="en-US" dirty="0" err="1" smtClean="0"/>
              <a:t>DoctorS</a:t>
            </a:r>
            <a:r>
              <a:rPr lang="en-US" dirty="0" smtClean="0"/>
              <a:t> Nonprofit Consulting </a:t>
            </a:r>
            <a:endParaRPr lang="en-US" dirty="0"/>
          </a:p>
        </p:txBody>
      </p:sp>
      <p:pic>
        <p:nvPicPr>
          <p:cNvPr id="5" name="Picture 2" descr="J:\DoctorS Consulting\Business Cards (from Ryan)\Logo\Logo.jpg"/>
          <p:cNvPicPr>
            <a:picLocks noChangeAspect="1" noChangeArrowheads="1"/>
          </p:cNvPicPr>
          <p:nvPr/>
        </p:nvPicPr>
        <p:blipFill>
          <a:blip r:embed="rId3" cstate="print">
            <a:lum contrast="-40000"/>
          </a:blip>
          <a:srcRect/>
          <a:stretch>
            <a:fillRect/>
          </a:stretch>
        </p:blipFill>
        <p:spPr bwMode="auto">
          <a:xfrm>
            <a:off x="2819400" y="1524000"/>
            <a:ext cx="3218297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2590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www.doctorSconsulting.org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4343400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kern="0" dirty="0" smtClean="0"/>
              <a:t>Debra L. Stout, </a:t>
            </a:r>
            <a:r>
              <a:rPr lang="en-US" sz="2400" kern="0" dirty="0" err="1" smtClean="0"/>
              <a:t>Psy.D</a:t>
            </a:r>
            <a:r>
              <a:rPr lang="en-US" sz="2400" kern="0" dirty="0" smtClean="0"/>
              <a:t>.</a:t>
            </a:r>
          </a:p>
          <a:p>
            <a:pPr>
              <a:buNone/>
            </a:pPr>
            <a:r>
              <a:rPr lang="en-US" sz="2400" kern="0" dirty="0" smtClean="0"/>
              <a:t>(714) 356-2798 </a:t>
            </a:r>
          </a:p>
          <a:p>
            <a:pPr>
              <a:buNone/>
            </a:pPr>
            <a:r>
              <a:rPr lang="en-US" sz="2400" kern="0" dirty="0" smtClean="0">
                <a:hlinkClick r:id="rId4"/>
              </a:rPr>
              <a:t>doctorstout@aol.com</a:t>
            </a:r>
            <a:endParaRPr lang="en-US" sz="2400" kern="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Meeting held on August 25, 2009</a:t>
            </a:r>
          </a:p>
          <a:p>
            <a:r>
              <a:rPr lang="en-US" dirty="0" smtClean="0"/>
              <a:t>6 PM to 8 PM</a:t>
            </a:r>
          </a:p>
          <a:p>
            <a:r>
              <a:rPr lang="en-US" dirty="0" smtClean="0"/>
              <a:t>Santa Ana Senior Center</a:t>
            </a:r>
          </a:p>
          <a:p>
            <a:r>
              <a:rPr lang="en-US" dirty="0" smtClean="0"/>
              <a:t>Mexican Dinner was provided</a:t>
            </a:r>
          </a:p>
          <a:p>
            <a:r>
              <a:rPr lang="en-US" dirty="0" smtClean="0"/>
              <a:t>Bilingual services (Spanish) were offered</a:t>
            </a:r>
          </a:p>
          <a:p>
            <a:r>
              <a:rPr lang="en-US" dirty="0" smtClean="0"/>
              <a:t>66 people attended the meeting </a:t>
            </a:r>
          </a:p>
          <a:p>
            <a:r>
              <a:rPr lang="en-US" dirty="0" smtClean="0"/>
              <a:t>62 attendees completed a brief 6 item survey upon arrival (prior to start of meeting) </a:t>
            </a:r>
          </a:p>
          <a:p>
            <a:pPr lvl="2"/>
            <a:r>
              <a:rPr lang="en-US" dirty="0" smtClean="0"/>
              <a:t>94% response rate.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2009  </a:t>
            </a:r>
            <a:r>
              <a:rPr lang="en-US" dirty="0" err="1" smtClean="0"/>
              <a:t>DoctorS</a:t>
            </a:r>
            <a:r>
              <a:rPr lang="en-US" dirty="0" smtClean="0"/>
              <a:t> Nonprofit Consulting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2009 </a:t>
            </a:r>
            <a:r>
              <a:rPr lang="en-US" dirty="0" err="1" smtClean="0"/>
              <a:t>DoctorS</a:t>
            </a:r>
            <a:r>
              <a:rPr lang="en-US" dirty="0" smtClean="0"/>
              <a:t> Nonprofit Consulting 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09800" y="304800"/>
          <a:ext cx="4800600" cy="6019800"/>
        </p:xfrm>
        <a:graphic>
          <a:graphicData uri="http://schemas.openxmlformats.org/presentationml/2006/ole">
            <p:oleObj spid="_x0000_s1026" name="Acrobat Document" r:id="rId3" imgW="5829300" imgH="75438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2009 </a:t>
            </a:r>
            <a:r>
              <a:rPr lang="en-US" dirty="0" err="1" smtClean="0"/>
              <a:t>DoctorS</a:t>
            </a:r>
            <a:r>
              <a:rPr lang="en-US" dirty="0" smtClean="0"/>
              <a:t> Nonprofit Consulting 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Q.1 - Main </a:t>
            </a:r>
            <a:r>
              <a:rPr lang="en-US" dirty="0" smtClean="0"/>
              <a:t>Reason for Attending Meeting?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Q. 1 - Main </a:t>
            </a:r>
            <a:r>
              <a:rPr lang="en-US" dirty="0" smtClean="0"/>
              <a:t>Reason for Attending Meeting?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Responses</a:t>
            </a:r>
          </a:p>
          <a:p>
            <a:pPr lvl="1"/>
            <a:r>
              <a:rPr lang="en-US" dirty="0" smtClean="0"/>
              <a:t>I Live Nearby</a:t>
            </a:r>
          </a:p>
          <a:p>
            <a:pPr lvl="1"/>
            <a:r>
              <a:rPr lang="en-US" dirty="0" smtClean="0"/>
              <a:t>Concerned County Citizen</a:t>
            </a:r>
          </a:p>
          <a:p>
            <a:pPr lvl="1"/>
            <a:r>
              <a:rPr lang="en-US" dirty="0" smtClean="0"/>
              <a:t>Educator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2009 </a:t>
            </a:r>
            <a:r>
              <a:rPr lang="en-US" dirty="0" err="1" smtClean="0"/>
              <a:t>DoctorS</a:t>
            </a:r>
            <a:r>
              <a:rPr lang="en-US" dirty="0" smtClean="0"/>
              <a:t> Nonprofit Consulting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Q. 2 - Biggest </a:t>
            </a:r>
            <a:r>
              <a:rPr lang="en-US" dirty="0" smtClean="0"/>
              <a:t>Gang Related Concern in Your Community?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2009 </a:t>
            </a:r>
            <a:r>
              <a:rPr lang="en-US" dirty="0" err="1" smtClean="0"/>
              <a:t>DoctorS</a:t>
            </a:r>
            <a:r>
              <a:rPr lang="en-US" dirty="0" smtClean="0"/>
              <a:t> Nonprofit Consulting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Q. 2 - Biggest Gang Related Concern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56760"/>
          </a:xfrm>
        </p:spPr>
        <p:txBody>
          <a:bodyPr/>
          <a:lstStyle/>
          <a:p>
            <a:r>
              <a:rPr lang="en-US" dirty="0" smtClean="0"/>
              <a:t>Other Responses</a:t>
            </a:r>
          </a:p>
          <a:p>
            <a:pPr lvl="1"/>
            <a:r>
              <a:rPr lang="en-US" dirty="0" smtClean="0"/>
              <a:t>Failure of School System to Educate the Youth</a:t>
            </a:r>
          </a:p>
          <a:p>
            <a:pPr lvl="1"/>
            <a:r>
              <a:rPr lang="en-US" dirty="0" smtClean="0"/>
              <a:t>No Intervention Programs in the Community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2009 </a:t>
            </a:r>
            <a:r>
              <a:rPr lang="en-US" dirty="0" err="1" smtClean="0"/>
              <a:t>DoctorS</a:t>
            </a:r>
            <a:r>
              <a:rPr lang="en-US" dirty="0" smtClean="0"/>
              <a:t> Nonprofit Consulting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Q.3 - Who </a:t>
            </a:r>
            <a:r>
              <a:rPr lang="en-US" dirty="0" smtClean="0"/>
              <a:t>Do You Think Has The Greatest Impact on Gang Issues in Your Community?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2009 </a:t>
            </a:r>
            <a:r>
              <a:rPr lang="en-US" dirty="0" err="1" smtClean="0"/>
              <a:t>DoctorS</a:t>
            </a:r>
            <a:r>
              <a:rPr lang="en-US" dirty="0" smtClean="0"/>
              <a:t> Nonprofit Consulting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Q.3 - Who Do You Think Has The Greatest Impact on Gang Issues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75760"/>
          </a:xfrm>
        </p:spPr>
        <p:txBody>
          <a:bodyPr/>
          <a:lstStyle/>
          <a:p>
            <a:r>
              <a:rPr lang="en-US" dirty="0" smtClean="0"/>
              <a:t>Other Responses</a:t>
            </a:r>
          </a:p>
          <a:p>
            <a:pPr lvl="1"/>
            <a:r>
              <a:rPr lang="en-US" dirty="0" smtClean="0"/>
              <a:t>Leaders Within Community (Non-Political)</a:t>
            </a:r>
          </a:p>
          <a:p>
            <a:pPr lvl="1"/>
            <a:r>
              <a:rPr lang="en-US" dirty="0" smtClean="0"/>
              <a:t>Grass Roots Efforts with the Families</a:t>
            </a:r>
          </a:p>
          <a:p>
            <a:pPr lvl="1"/>
            <a:r>
              <a:rPr lang="en-US" dirty="0" smtClean="0"/>
              <a:t>Specific Programs (Non-Profits)</a:t>
            </a:r>
          </a:p>
          <a:p>
            <a:pPr lvl="1"/>
            <a:r>
              <a:rPr lang="en-US" dirty="0" smtClean="0"/>
              <a:t>The Community</a:t>
            </a:r>
          </a:p>
          <a:p>
            <a:pPr lvl="1"/>
            <a:r>
              <a:rPr lang="en-US" dirty="0" smtClean="0"/>
              <a:t>No One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2009 </a:t>
            </a:r>
            <a:r>
              <a:rPr lang="en-US" dirty="0" err="1" smtClean="0"/>
              <a:t>DoctorS</a:t>
            </a:r>
            <a:r>
              <a:rPr lang="en-US" dirty="0" smtClean="0"/>
              <a:t> Nonprofit Consulting 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317</TotalTime>
  <Words>579</Words>
  <Application>Microsoft Office PowerPoint</Application>
  <PresentationFormat>On-screen Show (4:3)</PresentationFormat>
  <Paragraphs>91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Apex</vt:lpstr>
      <vt:lpstr>Adobe Acrobat Document</vt:lpstr>
      <vt:lpstr>What the Community is telling us </vt:lpstr>
      <vt:lpstr>Overview</vt:lpstr>
      <vt:lpstr>Slide 3</vt:lpstr>
      <vt:lpstr>Q.1 - Main Reason for Attending Meeting?</vt:lpstr>
      <vt:lpstr>Q. 1 - Main Reason for Attending Meeting?</vt:lpstr>
      <vt:lpstr>Q. 2 - Biggest Gang Related Concern in Your Community?</vt:lpstr>
      <vt:lpstr>Q. 2 - Biggest Gang Related Concern in Your Community?</vt:lpstr>
      <vt:lpstr>Q.3 - Who Do You Think Has The Greatest Impact on Gang Issues in Your Community?</vt:lpstr>
      <vt:lpstr>Q.3 - Who Do You Think Has The Greatest Impact on Gang Issues in Your Community?</vt:lpstr>
      <vt:lpstr>Q.4 - What Do You See As The Gaps in Gang Prevention Programs in Your Community?</vt:lpstr>
      <vt:lpstr>Q.4 - What Do You See As The Gaps in Gang Prevention Programs in Your Community?</vt:lpstr>
      <vt:lpstr>Q. 5 - Have You Contacted An Elected Official About Gang Related Issues in The Last 2 Years?</vt:lpstr>
      <vt:lpstr>Q. 6 - What Are The Challenges You Face in Working With Gang Involved Youth?</vt:lpstr>
      <vt:lpstr>Conclusions</vt:lpstr>
      <vt:lpstr>Contact Information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Dallas &amp; Debbie</dc:creator>
  <cp:lastModifiedBy>Dallas</cp:lastModifiedBy>
  <cp:revision>50</cp:revision>
  <dcterms:created xsi:type="dcterms:W3CDTF">2009-05-15T14:01:50Z</dcterms:created>
  <dcterms:modified xsi:type="dcterms:W3CDTF">2009-08-30T20:04:33Z</dcterms:modified>
</cp:coreProperties>
</file>