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5" r:id="rId3"/>
    <p:sldId id="258" r:id="rId4"/>
    <p:sldId id="261" r:id="rId5"/>
    <p:sldId id="265" r:id="rId6"/>
    <p:sldId id="276" r:id="rId7"/>
    <p:sldId id="263" r:id="rId8"/>
    <p:sldId id="277" r:id="rId9"/>
    <p:sldId id="272" r:id="rId10"/>
    <p:sldId id="278" r:id="rId11"/>
    <p:sldId id="262" r:id="rId12"/>
    <p:sldId id="268" r:id="rId13"/>
    <p:sldId id="264" r:id="rId14"/>
    <p:sldId id="266" r:id="rId15"/>
    <p:sldId id="267" r:id="rId16"/>
    <p:sldId id="269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050AE-1F42-432C-AC56-186AFEB83832}" type="datetimeFigureOut">
              <a:rPr lang="en-US" smtClean="0"/>
              <a:pPr/>
              <a:t>9/21/2009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39E5E-B3FB-4D9A-BA47-87D4D8F9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D8E1-DEC2-46F7-973B-79FA78412B19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6C6F-D25C-4508-98EA-E3AD20D31A44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A61-8E8A-4F5F-9779-0DDBBC886BC7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31B4-DE40-43A4-800A-488F0E4C7A1A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FE25-59C1-4A54-83B0-C31CE761F52B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06AC-4E39-4DF5-AF13-C3ADA53F2DC6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9B09-E1C4-4928-9DA3-D1354A26E41E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F2E4-EB72-41F5-A4D8-B17765CF0973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0838-406F-4CAC-A0B0-DE2389C05DDF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69A4-C5C4-4DA6-8ED2-14331E32FD5E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A5B9-69ED-47FB-AE59-D95CE27EBBB1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7E1083-693A-408C-85B8-8ACBA80382EE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(c) 2009 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55BAAA-6A82-4B88-8E86-0C31D34FD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octordallas@ao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octorstout@ao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8288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 Brief Historical Overview of Gang Prevention,  Intervention &amp; Re-entry in OC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Presented at the Institute for Gang Prevention and Intervention </a:t>
            </a:r>
          </a:p>
          <a:p>
            <a:r>
              <a:rPr lang="en-US" i="1" dirty="0" smtClean="0"/>
              <a:t>by </a:t>
            </a:r>
            <a:r>
              <a:rPr lang="en-US" i="1" dirty="0" smtClean="0"/>
              <a:t>Drs. Dallas &amp; Debra Stout</a:t>
            </a:r>
          </a:p>
          <a:p>
            <a:r>
              <a:rPr lang="en-US" dirty="0" smtClean="0"/>
              <a:t>September</a:t>
            </a:r>
            <a:r>
              <a:rPr lang="en-US" dirty="0" smtClean="0"/>
              <a:t> 22, </a:t>
            </a:r>
            <a:r>
              <a:rPr lang="en-US" dirty="0" smtClean="0"/>
              <a:t>2009</a:t>
            </a:r>
            <a:endParaRPr lang="en-US" dirty="0"/>
          </a:p>
        </p:txBody>
      </p:sp>
      <p:pic>
        <p:nvPicPr>
          <p:cNvPr id="2050" name="Picture 2" descr="J:\DoctorS Consulting\Business Cards (from Ryan)\Logo\Logo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304800" y="5105400"/>
            <a:ext cx="3218297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181600"/>
            <a:ext cx="328832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Orange County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068" y="1600200"/>
            <a:ext cx="6425863" cy="47085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OC Overview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 OC Community Services Council (1982)</a:t>
            </a:r>
          </a:p>
          <a:p>
            <a:r>
              <a:rPr lang="en-US" dirty="0" smtClean="0"/>
              <a:t>Community Service Programs (1990) – South Orange County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Countywide Coalitions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Orange County Substance Abuse Prevention Network (OCSAPN)  - 1980’s</a:t>
            </a:r>
          </a:p>
          <a:p>
            <a:r>
              <a:rPr lang="en-US" dirty="0" smtClean="0"/>
              <a:t>Violence Prevention Coalition of Orange County (VPCOC) – 1996</a:t>
            </a:r>
          </a:p>
          <a:p>
            <a:r>
              <a:rPr lang="en-US" dirty="0" smtClean="0"/>
              <a:t>Faith &amp; Institutions Together for Health (FAITH) Coalition - 2000</a:t>
            </a:r>
          </a:p>
          <a:p>
            <a:r>
              <a:rPr lang="en-US" dirty="0" smtClean="0"/>
              <a:t>Prevention Coalitions of Orange County (PCOC) - 2006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OC Programs  (not directly referred to as Gang Prevention)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YMCA – Santa Ana (1880’s)</a:t>
            </a:r>
          </a:p>
          <a:p>
            <a:r>
              <a:rPr lang="en-US" dirty="0" smtClean="0"/>
              <a:t>Boy Scouts of America – OC Council (1920)</a:t>
            </a:r>
          </a:p>
          <a:p>
            <a:r>
              <a:rPr lang="en-US" dirty="0" smtClean="0"/>
              <a:t>YWCA – Orange (1928)</a:t>
            </a:r>
          </a:p>
          <a:p>
            <a:r>
              <a:rPr lang="en-US" dirty="0" smtClean="0"/>
              <a:t>Girl’s Inc (1950’s)</a:t>
            </a:r>
          </a:p>
          <a:p>
            <a:r>
              <a:rPr lang="en-US" dirty="0" smtClean="0"/>
              <a:t>Campfire USA OC Council (1956)</a:t>
            </a:r>
          </a:p>
          <a:p>
            <a:r>
              <a:rPr lang="en-US" dirty="0" smtClean="0"/>
              <a:t>Big Brothers/Big Sisters of OC (1958)</a:t>
            </a:r>
          </a:p>
          <a:p>
            <a:r>
              <a:rPr lang="en-US" dirty="0" smtClean="0"/>
              <a:t>St. Joseph’s Ballet (1983) - Santa Ana</a:t>
            </a:r>
          </a:p>
          <a:p>
            <a:r>
              <a:rPr lang="en-US" dirty="0" smtClean="0"/>
              <a:t>Helping Others Prepare for Eternity (H.O.P.E.) in Garden Grove (1997)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2008-09 Grand Jury Report – What’s Working Now in 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The OC District Attorney’s  Tri-Agency Resource/Gang Enforcement Team (TARGET)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The OC Probation Department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Pio</a:t>
            </a:r>
            <a:r>
              <a:rPr lang="en-US" dirty="0" smtClean="0"/>
              <a:t> Pico Collaboration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Programs Mentioned in 2008-09 Grand Jury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Boys &amp; Girls Clubs</a:t>
            </a:r>
          </a:p>
          <a:p>
            <a:r>
              <a:rPr lang="en-US" dirty="0" err="1" smtClean="0"/>
              <a:t>Kidworks</a:t>
            </a:r>
            <a:endParaRPr lang="en-US" dirty="0" smtClean="0"/>
          </a:p>
          <a:p>
            <a:r>
              <a:rPr lang="en-US" dirty="0" smtClean="0"/>
              <a:t>Court-Appointed Special Advocates (CASA)</a:t>
            </a:r>
          </a:p>
          <a:p>
            <a:r>
              <a:rPr lang="en-US" dirty="0" smtClean="0"/>
              <a:t>Westminster Family Resource Center</a:t>
            </a:r>
          </a:p>
          <a:p>
            <a:r>
              <a:rPr lang="en-US" dirty="0" smtClean="0"/>
              <a:t>The Huntington Beach Youth Shelter (CSP, Inc.)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 Violence Prevention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i="1" dirty="0" smtClean="0"/>
              <a:t>Human Interaction Research Institute (2007)</a:t>
            </a:r>
          </a:p>
          <a:p>
            <a:pPr lvl="1"/>
            <a:r>
              <a:rPr lang="en-US" dirty="0" smtClean="0"/>
              <a:t>Participants: 80 survey subjects (27 nonprofit organizations and 23 school districts)</a:t>
            </a:r>
          </a:p>
          <a:p>
            <a:pPr lvl="1"/>
            <a:r>
              <a:rPr lang="en-US" dirty="0" smtClean="0"/>
              <a:t>Key Results: </a:t>
            </a:r>
          </a:p>
          <a:p>
            <a:pPr lvl="2"/>
            <a:r>
              <a:rPr lang="en-US" dirty="0" smtClean="0"/>
              <a:t>Challenges</a:t>
            </a:r>
          </a:p>
          <a:p>
            <a:pPr marL="1362456" lvl="2" indent="-457200">
              <a:buNone/>
            </a:pPr>
            <a:r>
              <a:rPr lang="en-US" dirty="0" smtClean="0"/>
              <a:t>	1. </a:t>
            </a:r>
            <a:r>
              <a:rPr lang="en-US" sz="2000" dirty="0" smtClean="0"/>
              <a:t>Limitations in funding, staff time and time available</a:t>
            </a:r>
          </a:p>
          <a:p>
            <a:pPr marL="1362456" lvl="2" indent="-457200">
              <a:buNone/>
            </a:pPr>
            <a:r>
              <a:rPr lang="en-US" sz="2000" dirty="0" smtClean="0"/>
              <a:t>	2. Need to adapt programs</a:t>
            </a:r>
          </a:p>
          <a:p>
            <a:pPr marL="1362456" lvl="2" indent="-457200">
              <a:buNone/>
            </a:pPr>
            <a:r>
              <a:rPr lang="en-US" sz="2000" dirty="0" smtClean="0"/>
              <a:t>	3. Availability of empirically validated programs </a:t>
            </a:r>
            <a:endParaRPr lang="en-US" sz="2000" b="1" i="1" dirty="0" smtClean="0"/>
          </a:p>
          <a:p>
            <a:pPr lvl="2"/>
            <a:r>
              <a:rPr lang="en-US" dirty="0" smtClean="0"/>
              <a:t>Recommendations:</a:t>
            </a:r>
          </a:p>
          <a:p>
            <a:pPr marL="1456182" lvl="3" indent="-514350">
              <a:buNone/>
            </a:pPr>
            <a:r>
              <a:rPr lang="en-US" dirty="0" smtClean="0"/>
              <a:t>	1. Information should be provided electronically	</a:t>
            </a:r>
          </a:p>
          <a:p>
            <a:pPr marL="1456182" lvl="3" indent="-514350">
              <a:buNone/>
            </a:pPr>
            <a:r>
              <a:rPr lang="en-US" dirty="0" smtClean="0"/>
              <a:t>	2. Presentations at local conferences beneficial</a:t>
            </a:r>
          </a:p>
          <a:p>
            <a:pPr marL="1456182" lvl="3" indent="-514350">
              <a:buNone/>
            </a:pPr>
            <a:r>
              <a:rPr lang="en-US" dirty="0" smtClean="0"/>
              <a:t>	3. Local data can support need in County</a:t>
            </a:r>
          </a:p>
          <a:p>
            <a:pPr marL="1362456" lvl="2" indent="-457200">
              <a:buNone/>
            </a:pPr>
            <a:endParaRPr lang="en-US" b="1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 Violence Prevention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9160"/>
          </a:xfrm>
        </p:spPr>
        <p:txBody>
          <a:bodyPr>
            <a:normAutofit lnSpcReduction="10000"/>
          </a:bodyPr>
          <a:lstStyle/>
          <a:p>
            <a:pPr lvl="1"/>
            <a:endParaRPr lang="en-US" dirty="0" smtClean="0"/>
          </a:p>
          <a:p>
            <a:r>
              <a:rPr lang="en-US" dirty="0" smtClean="0"/>
              <a:t>VPCOC - Countywide Violence Needs Survey (2008) </a:t>
            </a:r>
          </a:p>
          <a:p>
            <a:pPr lvl="1"/>
            <a:r>
              <a:rPr lang="en-US" dirty="0" smtClean="0"/>
              <a:t>Participants: 162 survey OC Prevention Leaders subjects</a:t>
            </a:r>
          </a:p>
          <a:p>
            <a:pPr lvl="1"/>
            <a:r>
              <a:rPr lang="en-US" dirty="0" smtClean="0"/>
              <a:t>Key Results: </a:t>
            </a:r>
          </a:p>
          <a:p>
            <a:pPr lvl="2"/>
            <a:r>
              <a:rPr lang="en-US" dirty="0" smtClean="0"/>
              <a:t>70%indicated there was an increase in violence in Orange County over the past year (2007-2008)</a:t>
            </a:r>
          </a:p>
          <a:p>
            <a:pPr lvl="2"/>
            <a:r>
              <a:rPr lang="en-US" dirty="0" smtClean="0"/>
              <a:t>93% indicated there is a need to increase violence prevention efforts in OC</a:t>
            </a:r>
          </a:p>
          <a:p>
            <a:pPr lvl="2"/>
            <a:r>
              <a:rPr lang="en-US" dirty="0" smtClean="0"/>
              <a:t>The biggest need in violence prevention was gang prevention (33%)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Gaps?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Resources</a:t>
            </a:r>
          </a:p>
          <a:p>
            <a:r>
              <a:rPr lang="en-US" dirty="0" smtClean="0"/>
              <a:t>Denial of the Problem</a:t>
            </a:r>
          </a:p>
          <a:p>
            <a:r>
              <a:rPr lang="en-US" dirty="0" smtClean="0"/>
              <a:t>Lack of a Countywide Approach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8640"/>
            <a:ext cx="4191000" cy="249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Dallas M. Stout, </a:t>
            </a:r>
            <a:r>
              <a:rPr lang="en-US" sz="2400" dirty="0" err="1" smtClean="0"/>
              <a:t>Psy.D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kern="0" dirty="0" smtClean="0"/>
              <a:t>(714) 356-2796 </a:t>
            </a:r>
          </a:p>
          <a:p>
            <a:pPr>
              <a:buNone/>
            </a:pPr>
            <a:r>
              <a:rPr lang="en-US" sz="2400" kern="0" dirty="0" smtClean="0">
                <a:hlinkClick r:id="rId2"/>
              </a:rPr>
              <a:t>doctordallas@aol.com</a:t>
            </a:r>
            <a:endParaRPr lang="en-US" sz="2400" kern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  <p:pic>
        <p:nvPicPr>
          <p:cNvPr id="5" name="Picture 2" descr="J:\DoctorS Consulting\Business Cards (from Ryan)\Logo\Logo.jpg"/>
          <p:cNvPicPr>
            <a:picLocks noChangeAspect="1" noChangeArrowheads="1"/>
          </p:cNvPicPr>
          <p:nvPr/>
        </p:nvPicPr>
        <p:blipFill>
          <a:blip r:embed="rId3" cstate="print">
            <a:lum contrast="-40000"/>
          </a:blip>
          <a:srcRect/>
          <a:stretch>
            <a:fillRect/>
          </a:stretch>
        </p:blipFill>
        <p:spPr bwMode="auto">
          <a:xfrm>
            <a:off x="2819400" y="1524000"/>
            <a:ext cx="3218297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2590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www.doctorSconsulting.org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3434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kern="0" dirty="0" smtClean="0"/>
              <a:t>Debra L. Stout, </a:t>
            </a:r>
            <a:r>
              <a:rPr lang="en-US" sz="2400" kern="0" dirty="0" err="1" smtClean="0"/>
              <a:t>Psy.D</a:t>
            </a:r>
            <a:r>
              <a:rPr lang="en-US" sz="2400" kern="0" dirty="0" smtClean="0"/>
              <a:t>.</a:t>
            </a:r>
          </a:p>
          <a:p>
            <a:pPr>
              <a:buNone/>
            </a:pPr>
            <a:r>
              <a:rPr lang="en-US" sz="2400" kern="0" dirty="0" smtClean="0"/>
              <a:t>(714) 356-2798 </a:t>
            </a:r>
          </a:p>
          <a:p>
            <a:pPr>
              <a:buNone/>
            </a:pPr>
            <a:r>
              <a:rPr lang="en-US" sz="2400" kern="0" dirty="0" smtClean="0">
                <a:hlinkClick r:id="rId4"/>
              </a:rPr>
              <a:t>doctorstout@aol.com</a:t>
            </a:r>
            <a:endParaRPr lang="en-US" sz="2400" kern="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 County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95400"/>
            <a:ext cx="3658339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16675"/>
            <a:ext cx="3886200" cy="365125"/>
          </a:xfrm>
        </p:spPr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Countywide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1980’s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1990’s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City Parks &amp; Recreation Programs and Community Services Staff</a:t>
            </a:r>
          </a:p>
          <a:p>
            <a:r>
              <a:rPr lang="en-US" dirty="0" smtClean="0"/>
              <a:t>Local Police, Sheriff’s Dept., Probation programs</a:t>
            </a:r>
          </a:p>
          <a:p>
            <a:r>
              <a:rPr lang="en-US" dirty="0" err="1" smtClean="0"/>
              <a:t>Toughlove</a:t>
            </a:r>
            <a:endParaRPr lang="en-US" dirty="0" smtClean="0"/>
          </a:p>
          <a:p>
            <a:r>
              <a:rPr lang="en-US" dirty="0" smtClean="0"/>
              <a:t>OC Bar Foundation SHORTSTOP Program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Orange County Conservation Corps (1993) from Anaheim</a:t>
            </a:r>
          </a:p>
          <a:p>
            <a:r>
              <a:rPr lang="en-US" dirty="0" smtClean="0"/>
              <a:t>100 Black Men of OC (1993) – “Passport to the Future” program</a:t>
            </a:r>
          </a:p>
          <a:p>
            <a:r>
              <a:rPr lang="en-US" dirty="0" smtClean="0"/>
              <a:t>THINK Together (1994) from Costa Mesa to LA, Orange SB &amp; Riverside Counties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School Based Gang Prevention Programs in OC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OCDE Peer Assistance Leadership (PAL ®) program (1980) </a:t>
            </a:r>
          </a:p>
          <a:p>
            <a:r>
              <a:rPr lang="en-US" dirty="0" smtClean="0"/>
              <a:t>PAL ® camp (1985)</a:t>
            </a:r>
          </a:p>
          <a:p>
            <a:r>
              <a:rPr lang="en-US" dirty="0" smtClean="0"/>
              <a:t>OCDE – Project YES (Yes to Education and Skills) (1990-2002)</a:t>
            </a:r>
          </a:p>
          <a:p>
            <a:r>
              <a:rPr lang="en-US" dirty="0" smtClean="0"/>
              <a:t>Gang Reduction Intervention Program (GRIP)</a:t>
            </a:r>
          </a:p>
          <a:p>
            <a:r>
              <a:rPr lang="en-US" dirty="0" smtClean="0"/>
              <a:t>Most school districts in the County have received the School Community Violence Prevention grants &amp; the Safe Schools, Healthy Kids grants both of which have gang prevention components.</a:t>
            </a:r>
          </a:p>
          <a:p>
            <a:r>
              <a:rPr lang="en-US" dirty="0" smtClean="0"/>
              <a:t>Newport Mesa Unified School District – Roy Alvarado, </a:t>
            </a:r>
            <a:r>
              <a:rPr lang="en-US" dirty="0" err="1" smtClean="0"/>
              <a:t>Pepe</a:t>
            </a:r>
            <a:r>
              <a:rPr lang="en-US" dirty="0" smtClean="0"/>
              <a:t> Montenegro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Faith Based Gang Prevention Programs in 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Catholic Detention Ministries (1980)</a:t>
            </a:r>
          </a:p>
          <a:p>
            <a:r>
              <a:rPr lang="en-US" dirty="0" smtClean="0"/>
              <a:t>Taller San Jose (1995)</a:t>
            </a:r>
          </a:p>
          <a:p>
            <a:r>
              <a:rPr lang="en-US" dirty="0" smtClean="0"/>
              <a:t>Lives Worth Saving coalition – Faith Leaders &amp; Probation (2007)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Oden</a:t>
            </a:r>
            <a:r>
              <a:rPr lang="en-US" dirty="0" smtClean="0"/>
              <a:t> Commission (2007)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200400" cy="365125"/>
          </a:xfrm>
        </p:spPr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Orange County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22609"/>
            <a:ext cx="4038600" cy="26811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Anaheim</a:t>
            </a:r>
          </a:p>
          <a:p>
            <a:r>
              <a:rPr lang="es-ES" dirty="0" smtClean="0"/>
              <a:t>Brea</a:t>
            </a:r>
          </a:p>
          <a:p>
            <a:r>
              <a:rPr lang="es-ES" dirty="0" smtClean="0"/>
              <a:t>Buena Park</a:t>
            </a:r>
          </a:p>
          <a:p>
            <a:r>
              <a:rPr lang="es-ES" dirty="0" err="1" smtClean="0"/>
              <a:t>Cypress</a:t>
            </a:r>
            <a:endParaRPr lang="es-ES" dirty="0" smtClean="0"/>
          </a:p>
          <a:p>
            <a:r>
              <a:rPr lang="es-ES" dirty="0" smtClean="0"/>
              <a:t>Fullerton</a:t>
            </a:r>
          </a:p>
          <a:p>
            <a:r>
              <a:rPr lang="es-ES" dirty="0" smtClean="0"/>
              <a:t>La </a:t>
            </a:r>
            <a:r>
              <a:rPr lang="es-ES" dirty="0" err="1" smtClean="0"/>
              <a:t>Habra</a:t>
            </a:r>
            <a:endParaRPr lang="es-ES" dirty="0" smtClean="0"/>
          </a:p>
          <a:p>
            <a:r>
              <a:rPr lang="es-ES" dirty="0" smtClean="0"/>
              <a:t>La Palma</a:t>
            </a:r>
          </a:p>
          <a:p>
            <a:r>
              <a:rPr lang="es-ES" dirty="0" smtClean="0"/>
              <a:t>Los </a:t>
            </a:r>
            <a:r>
              <a:rPr lang="es-ES" dirty="0" err="1" smtClean="0"/>
              <a:t>Alamitos</a:t>
            </a:r>
            <a:endParaRPr lang="es-ES" dirty="0" smtClean="0"/>
          </a:p>
          <a:p>
            <a:r>
              <a:rPr lang="es-ES" dirty="0" err="1" smtClean="0"/>
              <a:t>Placentia</a:t>
            </a:r>
            <a:endParaRPr lang="es-ES" dirty="0" smtClean="0"/>
          </a:p>
          <a:p>
            <a:r>
              <a:rPr lang="es-ES" dirty="0" err="1" smtClean="0"/>
              <a:t>Stanton</a:t>
            </a:r>
            <a:endParaRPr lang="es-ES" dirty="0" smtClean="0"/>
          </a:p>
          <a:p>
            <a:r>
              <a:rPr lang="es-ES" dirty="0" err="1" smtClean="0"/>
              <a:t>Yorba</a:t>
            </a:r>
            <a:r>
              <a:rPr lang="es-ES" dirty="0" smtClean="0"/>
              <a:t> Linda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OC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1986 Project SAY (Save A Youth) program in the City of Anaheim (now called Youth Development Program)</a:t>
            </a:r>
          </a:p>
          <a:p>
            <a:r>
              <a:rPr lang="en-US" sz="2800" dirty="0" smtClean="0"/>
              <a:t>Standing Together Now (1989) – Stanton</a:t>
            </a:r>
          </a:p>
          <a:p>
            <a:r>
              <a:rPr lang="en-US" dirty="0" smtClean="0"/>
              <a:t>Rosie’s Garage (1990) – La Habra</a:t>
            </a:r>
          </a:p>
          <a:p>
            <a:r>
              <a:rPr lang="en-US" dirty="0" smtClean="0"/>
              <a:t>Communities for United Fullerton Safety (CUFFS) Collaborative in Fullerton (1991)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Gary Center – Gang Diversion in North OC (late 90’s)</a:t>
            </a:r>
          </a:p>
          <a:p>
            <a:r>
              <a:rPr lang="en-US" sz="2800" dirty="0" smtClean="0"/>
              <a:t>La </a:t>
            </a:r>
            <a:r>
              <a:rPr lang="en-US" sz="2800" dirty="0" err="1" smtClean="0"/>
              <a:t>Calle</a:t>
            </a:r>
            <a:r>
              <a:rPr lang="en-US" sz="2800" dirty="0" smtClean="0"/>
              <a:t> – (1996)</a:t>
            </a:r>
          </a:p>
          <a:p>
            <a:r>
              <a:rPr lang="en-US" sz="2800" dirty="0" smtClean="0"/>
              <a:t>Community Pride Reclaimed – Western Youth Services (1997-06)</a:t>
            </a:r>
          </a:p>
          <a:p>
            <a:r>
              <a:rPr lang="en-US" dirty="0" smtClean="0"/>
              <a:t>Garnet Teen Center &amp; Richman Community Center – Fullerton</a:t>
            </a:r>
          </a:p>
          <a:p>
            <a:r>
              <a:rPr lang="en-US" dirty="0" smtClean="0"/>
              <a:t>Project SAFE (2007) – Fullerton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Orange County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22609"/>
            <a:ext cx="4038600" cy="26811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Costa Mesa</a:t>
            </a:r>
          </a:p>
          <a:p>
            <a:r>
              <a:rPr lang="es-MX" dirty="0" err="1" smtClean="0"/>
              <a:t>Fountain</a:t>
            </a:r>
            <a:r>
              <a:rPr lang="es-MX" dirty="0" smtClean="0"/>
              <a:t> Valley</a:t>
            </a:r>
          </a:p>
          <a:p>
            <a:r>
              <a:rPr lang="es-MX" dirty="0" smtClean="0"/>
              <a:t>Garden Grove</a:t>
            </a:r>
          </a:p>
          <a:p>
            <a:r>
              <a:rPr lang="es-MX" dirty="0" smtClean="0"/>
              <a:t>Huntington Beach</a:t>
            </a:r>
          </a:p>
          <a:p>
            <a:r>
              <a:rPr lang="es-MX" dirty="0" smtClean="0"/>
              <a:t>Orange</a:t>
            </a:r>
          </a:p>
          <a:p>
            <a:r>
              <a:rPr lang="es-MX" dirty="0" smtClean="0"/>
              <a:t>Santa Ana</a:t>
            </a:r>
          </a:p>
          <a:p>
            <a:r>
              <a:rPr lang="es-MX" dirty="0" err="1" smtClean="0"/>
              <a:t>Seal</a:t>
            </a:r>
            <a:r>
              <a:rPr lang="es-MX" dirty="0" smtClean="0"/>
              <a:t> Beach</a:t>
            </a:r>
          </a:p>
          <a:p>
            <a:r>
              <a:rPr lang="es-MX" dirty="0" err="1" smtClean="0"/>
              <a:t>Tustin</a:t>
            </a:r>
            <a:endParaRPr lang="es-MX" dirty="0" smtClean="0"/>
          </a:p>
          <a:p>
            <a:r>
              <a:rPr lang="es-MX" dirty="0" smtClean="0"/>
              <a:t>Villa Park</a:t>
            </a:r>
          </a:p>
          <a:p>
            <a:r>
              <a:rPr lang="es-MX" dirty="0" smtClean="0"/>
              <a:t>Westminster</a:t>
            </a:r>
            <a:endParaRPr lang="es-MX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OC Overview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2009  </a:t>
            </a:r>
            <a:r>
              <a:rPr lang="en-US" dirty="0" err="1" smtClean="0"/>
              <a:t>DoctorS</a:t>
            </a:r>
            <a:r>
              <a:rPr lang="en-US" dirty="0" smtClean="0"/>
              <a:t> Nonprofit Consulting 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1600200"/>
            <a:ext cx="8077200" cy="452596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Teen Challenge – Orange (1968 ), Santa Ana (1980)</a:t>
            </a:r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PROJECT P.R.I.D.E. (Parks and Recreation Inspires Dignity and Esteem) (1987) – Santa Ana</a:t>
            </a:r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Save Our Youth (1993) – Costa Mesa</a:t>
            </a:r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Boys &amp; Girls Clubs – Tustin, Santa Ana, Westminster </a:t>
            </a:r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Early </a:t>
            </a:r>
            <a:r>
              <a:rPr lang="en-US" sz="2800" dirty="0"/>
              <a:t>Prevention and Intervention Commission (2007) – Santa </a:t>
            </a:r>
            <a:r>
              <a:rPr lang="en-US" sz="2800" dirty="0" smtClean="0"/>
              <a:t>Ana</a:t>
            </a:r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2800" dirty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260</TotalTime>
  <Words>871</Words>
  <Application>Microsoft Office PowerPoint</Application>
  <PresentationFormat>On-screen Show (4:3)</PresentationFormat>
  <Paragraphs>149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A Brief Historical Overview of Gang Prevention,  Intervention &amp; Re-entry in OC   </vt:lpstr>
      <vt:lpstr>Orange County</vt:lpstr>
      <vt:lpstr>Countywide Overview</vt:lpstr>
      <vt:lpstr>School Based Gang Prevention Programs in OC</vt:lpstr>
      <vt:lpstr>Faith Based Gang Prevention Programs in OC</vt:lpstr>
      <vt:lpstr>North Orange County</vt:lpstr>
      <vt:lpstr>North OC Overview</vt:lpstr>
      <vt:lpstr>Central Orange County</vt:lpstr>
      <vt:lpstr>Central OC Overview</vt:lpstr>
      <vt:lpstr>South Orange County</vt:lpstr>
      <vt:lpstr>South OC Overview</vt:lpstr>
      <vt:lpstr>Existing Countywide Coalitions</vt:lpstr>
      <vt:lpstr>Other OC Programs  (not directly referred to as Gang Prevention)</vt:lpstr>
      <vt:lpstr>2008-09 Grand Jury Report – What’s Working Now in OC</vt:lpstr>
      <vt:lpstr>Other Programs Mentioned in 2008-09 Grand Jury Report</vt:lpstr>
      <vt:lpstr>OC Violence Prevention Research</vt:lpstr>
      <vt:lpstr>OC Violence Prevention Research</vt:lpstr>
      <vt:lpstr>What are the Gaps?</vt:lpstr>
      <vt:lpstr>Contact Information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Dallas &amp; Debbie</dc:creator>
  <cp:lastModifiedBy>Dallas</cp:lastModifiedBy>
  <cp:revision>38</cp:revision>
  <dcterms:created xsi:type="dcterms:W3CDTF">2009-05-15T14:01:50Z</dcterms:created>
  <dcterms:modified xsi:type="dcterms:W3CDTF">2009-09-22T03:59:42Z</dcterms:modified>
</cp:coreProperties>
</file>