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3" r:id="rId14"/>
    <p:sldId id="272" r:id="rId15"/>
    <p:sldId id="274" r:id="rId16"/>
    <p:sldId id="271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>
      <p:cViewPr varScale="1">
        <p:scale>
          <a:sx n="100" d="100"/>
          <a:sy n="100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050AE-1F42-432C-AC56-186AFEB83832}" type="datetimeFigureOut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39E5E-B3FB-4D9A-BA47-87D4D8F99B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8E1-DEC2-46F7-973B-79FA78412B19}" type="datetime1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6C6F-D25C-4508-98EA-E3AD20D31A44}" type="datetime1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8A61-8E8A-4F5F-9779-0DDBBC886BC7}" type="datetime1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31B4-DE40-43A4-800A-488F0E4C7A1A}" type="datetime1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FE25-59C1-4A54-83B0-C31CE761F52B}" type="datetime1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06AC-4E39-4DF5-AF13-C3ADA53F2DC6}" type="datetime1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9B09-E1C4-4928-9DA3-D1354A26E41E}" type="datetime1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F2E4-EB72-41F5-A4D8-B17765CF0973}" type="datetime1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0838-406F-4CAC-A0B0-DE2389C05DDF}" type="datetime1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69A4-C5C4-4DA6-8ED2-14331E32FD5E}" type="datetime1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A5B9-69ED-47FB-AE59-D95CE27EBBB1}" type="datetime1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2009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AAA-6A82-4B88-8E86-0C31D34FD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7E1083-693A-408C-85B8-8ACBA80382EE}" type="datetime1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(c) 2009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55BAAA-6A82-4B88-8E86-0C31D34FD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octordallas@ao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2209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Findings from key informant interviews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Presented by Drs. Dallas &amp; Debra Stout</a:t>
            </a:r>
          </a:p>
          <a:p>
            <a:r>
              <a:rPr lang="en-US" dirty="0" smtClean="0"/>
              <a:t>January 11, 2010</a:t>
            </a:r>
            <a:endParaRPr lang="en-US" dirty="0"/>
          </a:p>
        </p:txBody>
      </p:sp>
      <p:pic>
        <p:nvPicPr>
          <p:cNvPr id="2050" name="Picture 2" descr="J:\DoctorS Consulting\Business Cards (from Ryan)\Logo\Logo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304800" y="5105400"/>
            <a:ext cx="3218297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181600"/>
            <a:ext cx="328832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&amp;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 direct specialized State or County gang prevention funding at this time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gang </a:t>
            </a:r>
            <a:r>
              <a:rPr lang="en-US" dirty="0" smtClean="0"/>
              <a:t>work from </a:t>
            </a:r>
            <a:r>
              <a:rPr lang="en-US" dirty="0" smtClean="0"/>
              <a:t>general budget </a:t>
            </a:r>
            <a:r>
              <a:rPr lang="en-US" dirty="0" smtClean="0"/>
              <a:t>allotments.</a:t>
            </a:r>
          </a:p>
          <a:p>
            <a:pPr lvl="1"/>
            <a:r>
              <a:rPr lang="en-US" dirty="0" smtClean="0"/>
              <a:t>Some Juvenile </a:t>
            </a:r>
            <a:r>
              <a:rPr lang="en-US" dirty="0" smtClean="0"/>
              <a:t>Justice Act </a:t>
            </a:r>
            <a:r>
              <a:rPr lang="en-US" dirty="0" smtClean="0"/>
              <a:t>money </a:t>
            </a:r>
            <a:r>
              <a:rPr lang="en-US" dirty="0" smtClean="0"/>
              <a:t>used </a:t>
            </a:r>
            <a:r>
              <a:rPr lang="en-US" dirty="0" smtClean="0"/>
              <a:t>by Probation for </a:t>
            </a:r>
            <a:r>
              <a:rPr lang="en-US" dirty="0" smtClean="0"/>
              <a:t>individual </a:t>
            </a:r>
            <a:r>
              <a:rPr lang="en-US" dirty="0" smtClean="0"/>
              <a:t>gang </a:t>
            </a:r>
            <a:r>
              <a:rPr lang="en-US" dirty="0" smtClean="0"/>
              <a:t>cases as needed </a:t>
            </a:r>
            <a:r>
              <a:rPr lang="en-US" dirty="0" smtClean="0"/>
              <a:t>(after arrest) </a:t>
            </a:r>
          </a:p>
          <a:p>
            <a:r>
              <a:rPr lang="en-US" dirty="0" smtClean="0"/>
              <a:t>C</a:t>
            </a:r>
            <a:r>
              <a:rPr lang="en-US" dirty="0" smtClean="0"/>
              <a:t>ost </a:t>
            </a:r>
            <a:r>
              <a:rPr lang="en-US" dirty="0" smtClean="0"/>
              <a:t>sharing agreements between law enforcement and other government </a:t>
            </a:r>
            <a:r>
              <a:rPr lang="en-US" dirty="0" smtClean="0"/>
              <a:t>agencies/CBOs </a:t>
            </a:r>
          </a:p>
          <a:p>
            <a:pPr lvl="1"/>
            <a:r>
              <a:rPr lang="en-US" dirty="0" smtClean="0"/>
              <a:t>Fire Authority, CSP</a:t>
            </a:r>
          </a:p>
          <a:p>
            <a:r>
              <a:rPr lang="en-US" dirty="0" smtClean="0"/>
              <a:t>Law Enforcement can help CBOs bring money </a:t>
            </a:r>
            <a:r>
              <a:rPr lang="en-US" dirty="0" smtClean="0"/>
              <a:t>in</a:t>
            </a:r>
          </a:p>
          <a:p>
            <a:pPr lvl="1"/>
            <a:r>
              <a:rPr lang="en-US" dirty="0" smtClean="0"/>
              <a:t>OC Reentry Partnership, GRIP</a:t>
            </a:r>
          </a:p>
          <a:p>
            <a:r>
              <a:rPr lang="en-US" dirty="0" smtClean="0"/>
              <a:t>CBOs &amp; Schools using a variety of violence and drug prevention grants</a:t>
            </a:r>
          </a:p>
          <a:p>
            <a:r>
              <a:rPr lang="en-US" dirty="0" smtClean="0"/>
              <a:t>Challenge: models </a:t>
            </a:r>
            <a:r>
              <a:rPr lang="en-US" dirty="0" smtClean="0"/>
              <a:t>supported </a:t>
            </a:r>
            <a:r>
              <a:rPr lang="en-US" dirty="0" smtClean="0"/>
              <a:t>by </a:t>
            </a:r>
            <a:r>
              <a:rPr lang="en-US" dirty="0" smtClean="0"/>
              <a:t>research </a:t>
            </a:r>
            <a:r>
              <a:rPr lang="en-US" dirty="0" smtClean="0"/>
              <a:t>not always interesting to funders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2010  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Guidelines/Protocols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Arrest, suppress, and incarcerate</a:t>
            </a:r>
            <a:endParaRPr lang="en-US" dirty="0" smtClean="0"/>
          </a:p>
          <a:p>
            <a:r>
              <a:rPr lang="en-US" dirty="0" smtClean="0"/>
              <a:t>Federal &amp; State laws, municipal codes</a:t>
            </a:r>
          </a:p>
          <a:p>
            <a:r>
              <a:rPr lang="en-US" dirty="0" smtClean="0"/>
              <a:t>County Policy Manual, Injunctions &amp; internal mandates</a:t>
            </a:r>
          </a:p>
          <a:p>
            <a:r>
              <a:rPr lang="en-US" dirty="0" smtClean="0"/>
              <a:t>Comprehensive &amp; local is best </a:t>
            </a:r>
            <a:r>
              <a:rPr lang="en-US" dirty="0" smtClean="0"/>
              <a:t>approach</a:t>
            </a:r>
          </a:p>
          <a:p>
            <a:r>
              <a:rPr lang="en-US" dirty="0" smtClean="0"/>
              <a:t>CBO’s often push </a:t>
            </a:r>
            <a:r>
              <a:rPr lang="en-US" dirty="0" smtClean="0"/>
              <a:t>a strict “gang neutral territory” mentality for all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Goal is to change </a:t>
            </a:r>
            <a:r>
              <a:rPr lang="en-US" dirty="0" smtClean="0"/>
              <a:t>behavior to reduce crime</a:t>
            </a:r>
          </a:p>
          <a:p>
            <a:r>
              <a:rPr lang="en-US" dirty="0" smtClean="0"/>
              <a:t>Challenge inherent in working with gang members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Developed over time, reviewed annually, updated as necessary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2010  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this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Law enforcement extends credibility by attending the meetings</a:t>
            </a:r>
          </a:p>
          <a:p>
            <a:r>
              <a:rPr lang="en-US" dirty="0" smtClean="0"/>
              <a:t>By </a:t>
            </a:r>
            <a:r>
              <a:rPr lang="en-US" dirty="0" smtClean="0"/>
              <a:t>being </a:t>
            </a:r>
            <a:r>
              <a:rPr lang="en-US" dirty="0" smtClean="0"/>
              <a:t>involved, a </a:t>
            </a:r>
            <a:r>
              <a:rPr lang="en-US" dirty="0" smtClean="0"/>
              <a:t>collaborative </a:t>
            </a:r>
            <a:r>
              <a:rPr lang="en-US" dirty="0" smtClean="0"/>
              <a:t>partner</a:t>
            </a:r>
          </a:p>
          <a:p>
            <a:r>
              <a:rPr lang="en-US" dirty="0" smtClean="0"/>
              <a:t>By </a:t>
            </a:r>
            <a:r>
              <a:rPr lang="en-US" dirty="0" smtClean="0"/>
              <a:t>helping funding sources to work </a:t>
            </a:r>
            <a:r>
              <a:rPr lang="en-US" dirty="0" smtClean="0"/>
              <a:t>together</a:t>
            </a:r>
            <a:endParaRPr lang="en-US" dirty="0" smtClean="0"/>
          </a:p>
          <a:p>
            <a:r>
              <a:rPr lang="en-US" dirty="0" smtClean="0"/>
              <a:t>We can help with resident </a:t>
            </a:r>
            <a:r>
              <a:rPr lang="en-US" dirty="0" smtClean="0"/>
              <a:t>engagement</a:t>
            </a:r>
          </a:p>
          <a:p>
            <a:r>
              <a:rPr lang="en-US" dirty="0" smtClean="0"/>
              <a:t>Access to </a:t>
            </a:r>
            <a:r>
              <a:rPr lang="en-US" dirty="0" smtClean="0"/>
              <a:t>apartment </a:t>
            </a:r>
            <a:r>
              <a:rPr lang="en-US" dirty="0" smtClean="0"/>
              <a:t>managers </a:t>
            </a:r>
            <a:r>
              <a:rPr lang="en-US" dirty="0" smtClean="0"/>
              <a:t>group meetings</a:t>
            </a:r>
          </a:p>
          <a:p>
            <a:r>
              <a:rPr lang="en-US" dirty="0" smtClean="0"/>
              <a:t>Sharing </a:t>
            </a:r>
            <a:r>
              <a:rPr lang="en-US" dirty="0" smtClean="0"/>
              <a:t>our </a:t>
            </a:r>
            <a:r>
              <a:rPr lang="en-US" dirty="0" smtClean="0"/>
              <a:t>expertise: </a:t>
            </a:r>
            <a:r>
              <a:rPr lang="en-US" dirty="0" smtClean="0"/>
              <a:t>projects, programs, and ideas that have worked </a:t>
            </a:r>
            <a:r>
              <a:rPr lang="en-US" dirty="0" smtClean="0"/>
              <a:t>well</a:t>
            </a:r>
          </a:p>
          <a:p>
            <a:r>
              <a:rPr lang="en-US" dirty="0" smtClean="0"/>
              <a:t>Providing meeting or conference space</a:t>
            </a:r>
          </a:p>
          <a:p>
            <a:r>
              <a:rPr lang="en-US" dirty="0" smtClean="0"/>
              <a:t>Access to current or past gang members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2010  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collect all kinds of gang related data; membership, monikers, tattoos, associates,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Countywide “Cop-Link” database (not </a:t>
            </a:r>
            <a:r>
              <a:rPr lang="en-US" dirty="0" smtClean="0"/>
              <a:t>public*)</a:t>
            </a:r>
            <a:endParaRPr lang="en-US" dirty="0" smtClean="0"/>
          </a:p>
          <a:p>
            <a:pPr lvl="1"/>
            <a:r>
              <a:rPr lang="en-US" dirty="0" smtClean="0"/>
              <a:t> Allows one agency to enter a name to see if the kid has “hits” elsewhere in the </a:t>
            </a:r>
            <a:r>
              <a:rPr lang="en-US" dirty="0" smtClean="0"/>
              <a:t>County</a:t>
            </a:r>
          </a:p>
          <a:p>
            <a:r>
              <a:rPr lang="en-US" dirty="0" smtClean="0"/>
              <a:t>Statewide </a:t>
            </a:r>
            <a:r>
              <a:rPr lang="en-US" dirty="0" smtClean="0"/>
              <a:t>“Cal-Gangs” database for gang related crime </a:t>
            </a:r>
            <a:r>
              <a:rPr lang="en-US" dirty="0" smtClean="0"/>
              <a:t>(not public*)</a:t>
            </a:r>
          </a:p>
          <a:p>
            <a:r>
              <a:rPr lang="en-US" dirty="0" smtClean="0"/>
              <a:t>DA’s </a:t>
            </a:r>
            <a:r>
              <a:rPr lang="en-US" dirty="0" smtClean="0"/>
              <a:t>databases (not public*)</a:t>
            </a:r>
          </a:p>
          <a:p>
            <a:r>
              <a:rPr lang="en-US" dirty="0" smtClean="0"/>
              <a:t>DOJ/FBI stats </a:t>
            </a:r>
            <a:r>
              <a:rPr lang="en-US" dirty="0" smtClean="0"/>
              <a:t>(public)</a:t>
            </a:r>
          </a:p>
          <a:p>
            <a:r>
              <a:rPr lang="en-US" dirty="0" smtClean="0"/>
              <a:t>CBOs have intake data  </a:t>
            </a:r>
          </a:p>
          <a:p>
            <a:r>
              <a:rPr lang="en-US" dirty="0" smtClean="0"/>
              <a:t>*Law Enforcement’s challenge </a:t>
            </a:r>
            <a:r>
              <a:rPr lang="en-US" dirty="0" smtClean="0"/>
              <a:t>is in sharing info that could create public safety issues.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2010  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Data/Research That Might Be Helpful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Getting access to local crime data can be very </a:t>
            </a:r>
            <a:r>
              <a:rPr lang="en-US" dirty="0" smtClean="0"/>
              <a:t>difficult </a:t>
            </a:r>
            <a:r>
              <a:rPr lang="en-US" dirty="0" smtClean="0"/>
              <a:t>for </a:t>
            </a:r>
            <a:r>
              <a:rPr lang="en-US" dirty="0" smtClean="0"/>
              <a:t>CBOs</a:t>
            </a:r>
          </a:p>
          <a:p>
            <a:r>
              <a:rPr lang="en-US" dirty="0" smtClean="0"/>
              <a:t>Localized mental health data</a:t>
            </a:r>
          </a:p>
          <a:p>
            <a:r>
              <a:rPr lang="en-US" dirty="0" smtClean="0"/>
              <a:t>Violence related calls by </a:t>
            </a:r>
            <a:r>
              <a:rPr lang="en-US" dirty="0" smtClean="0"/>
              <a:t>neighborhood</a:t>
            </a:r>
          </a:p>
          <a:p>
            <a:r>
              <a:rPr lang="en-US" dirty="0" smtClean="0"/>
              <a:t>Risk factors and parenting issues of K-3 kids</a:t>
            </a:r>
          </a:p>
          <a:p>
            <a:r>
              <a:rPr lang="en-US" dirty="0" smtClean="0"/>
              <a:t>Reduction of </a:t>
            </a:r>
            <a:r>
              <a:rPr lang="en-US" dirty="0" smtClean="0"/>
              <a:t>recidivism</a:t>
            </a:r>
          </a:p>
          <a:p>
            <a:r>
              <a:rPr lang="en-US" dirty="0" smtClean="0"/>
              <a:t>Better inter-agency </a:t>
            </a:r>
            <a:r>
              <a:rPr lang="en-US" dirty="0" smtClean="0"/>
              <a:t>data </a:t>
            </a:r>
            <a:r>
              <a:rPr lang="en-US" dirty="0" smtClean="0"/>
              <a:t>sharing</a:t>
            </a:r>
            <a:endParaRPr lang="en-US" dirty="0" smtClean="0"/>
          </a:p>
          <a:p>
            <a:r>
              <a:rPr lang="en-US" dirty="0" smtClean="0"/>
              <a:t>Studies on engagement in school as a risk/protective factor</a:t>
            </a:r>
          </a:p>
          <a:p>
            <a:r>
              <a:rPr lang="en-US" dirty="0" smtClean="0"/>
              <a:t>Reasons kids in high risk areas choose not to join </a:t>
            </a:r>
            <a:r>
              <a:rPr lang="en-US" dirty="0" smtClean="0"/>
              <a:t>gangs</a:t>
            </a:r>
          </a:p>
          <a:p>
            <a:r>
              <a:rPr lang="en-US" dirty="0" smtClean="0"/>
              <a:t>There is a need to locate resources for research</a:t>
            </a:r>
          </a:p>
          <a:p>
            <a:pPr lvl="1"/>
            <a:r>
              <a:rPr lang="en-US" dirty="0" smtClean="0"/>
              <a:t>Connect efforts with local Universities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2010  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 indicated that a coordinated, countywide approach would be beneficial to everyone</a:t>
            </a:r>
          </a:p>
          <a:p>
            <a:r>
              <a:rPr lang="en-US" dirty="0" smtClean="0"/>
              <a:t>Interventions need to be targeted at the family and community level</a:t>
            </a:r>
          </a:p>
          <a:p>
            <a:pPr lvl="1"/>
            <a:r>
              <a:rPr lang="en-US" dirty="0" smtClean="0"/>
              <a:t>We need to be prepared to start much younger</a:t>
            </a:r>
          </a:p>
          <a:p>
            <a:r>
              <a:rPr lang="en-US" dirty="0" smtClean="0"/>
              <a:t>There is not agreement about funding</a:t>
            </a:r>
          </a:p>
          <a:p>
            <a:r>
              <a:rPr lang="en-US" dirty="0" smtClean="0"/>
              <a:t>There is not agreement about what non-confidential data can and/or will be shared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2010  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“Prevention Czar” – Charged with bringing grant dollars into County</a:t>
            </a:r>
          </a:p>
          <a:p>
            <a:r>
              <a:rPr lang="en-US" dirty="0" smtClean="0"/>
              <a:t>Resources are available, businesses will give when </a:t>
            </a:r>
            <a:r>
              <a:rPr lang="en-US" dirty="0" smtClean="0"/>
              <a:t>asked</a:t>
            </a:r>
          </a:p>
          <a:p>
            <a:r>
              <a:rPr lang="en-US" dirty="0" smtClean="0"/>
              <a:t>A way to publicize Countywide the gang prevention success stories we do have</a:t>
            </a:r>
          </a:p>
          <a:p>
            <a:r>
              <a:rPr lang="en-US" dirty="0" smtClean="0"/>
              <a:t>C</a:t>
            </a:r>
            <a:r>
              <a:rPr lang="en-US" dirty="0" smtClean="0"/>
              <a:t>ertification </a:t>
            </a:r>
            <a:r>
              <a:rPr lang="en-US" dirty="0" smtClean="0"/>
              <a:t>program for gang prevention workers </a:t>
            </a:r>
            <a:r>
              <a:rPr lang="en-US" dirty="0" smtClean="0"/>
              <a:t>(like drug counselors)</a:t>
            </a:r>
          </a:p>
          <a:p>
            <a:r>
              <a:rPr lang="en-US" dirty="0" smtClean="0"/>
              <a:t>Citizen Academies for gang prevention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Why not collect gang data for youth like child </a:t>
            </a:r>
            <a:r>
              <a:rPr lang="en-US" dirty="0" smtClean="0"/>
              <a:t>abuse</a:t>
            </a:r>
          </a:p>
          <a:p>
            <a:r>
              <a:rPr lang="en-US" dirty="0" smtClean="0"/>
              <a:t>D</a:t>
            </a:r>
            <a:r>
              <a:rPr lang="en-US" dirty="0" smtClean="0"/>
              <a:t>atabase </a:t>
            </a:r>
            <a:r>
              <a:rPr lang="en-US" dirty="0" smtClean="0"/>
              <a:t>of all the kids in prevention programs? 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would allow us to see which interventions work and which don’t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2010  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8640"/>
            <a:ext cx="4191000" cy="249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Dallas M. Stout, Psy.D.</a:t>
            </a:r>
          </a:p>
          <a:p>
            <a:pPr>
              <a:buNone/>
            </a:pPr>
            <a:r>
              <a:rPr lang="en-US" sz="2400" kern="0" dirty="0" smtClean="0"/>
              <a:t>(714) 356-2796 </a:t>
            </a:r>
          </a:p>
          <a:p>
            <a:pPr>
              <a:buNone/>
            </a:pPr>
            <a:r>
              <a:rPr lang="en-US" sz="2400" kern="0" dirty="0" smtClean="0">
                <a:hlinkClick r:id="rId2"/>
              </a:rPr>
              <a:t>doctordallas@aol.com</a:t>
            </a:r>
            <a:endParaRPr lang="en-US" sz="2400" kern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smtClean="0"/>
              <a:t>2010  </a:t>
            </a:r>
            <a:r>
              <a:rPr lang="en-US" dirty="0" smtClean="0"/>
              <a:t>DoctorS Nonprofit Consulting </a:t>
            </a:r>
            <a:endParaRPr lang="en-US" dirty="0"/>
          </a:p>
        </p:txBody>
      </p:sp>
      <p:pic>
        <p:nvPicPr>
          <p:cNvPr id="5" name="Picture 2" descr="J:\DoctorS Consulting\Business Cards (from Ryan)\Logo\Logo.jpg"/>
          <p:cNvPicPr>
            <a:picLocks noChangeAspect="1" noChangeArrowheads="1"/>
          </p:cNvPicPr>
          <p:nvPr/>
        </p:nvPicPr>
        <p:blipFill>
          <a:blip r:embed="rId3" cstate="print">
            <a:lum contrast="-40000"/>
          </a:blip>
          <a:srcRect/>
          <a:stretch>
            <a:fillRect/>
          </a:stretch>
        </p:blipFill>
        <p:spPr bwMode="auto">
          <a:xfrm>
            <a:off x="2819400" y="1524000"/>
            <a:ext cx="3218297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590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www.doctorSconsulting.org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4358640"/>
            <a:ext cx="4191000" cy="2499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Debra L. Stout, Psy.D.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(714) 356-2798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doctorstout@aol.com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Started here with a historical overview of gang prevention programs in OC</a:t>
            </a:r>
            <a:endParaRPr lang="en-US" dirty="0" smtClean="0"/>
          </a:p>
          <a:p>
            <a:r>
              <a:rPr lang="en-US" dirty="0" smtClean="0"/>
              <a:t>Shared last time what the community had to say on this issue</a:t>
            </a:r>
          </a:p>
          <a:p>
            <a:r>
              <a:rPr lang="en-US" dirty="0" smtClean="0"/>
              <a:t>Today we will share what you had to say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smtClean="0"/>
              <a:t>2010  </a:t>
            </a:r>
            <a:r>
              <a:rPr lang="en-US" dirty="0" smtClean="0"/>
              <a:t>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an interview tool based on grant needs</a:t>
            </a:r>
          </a:p>
          <a:p>
            <a:r>
              <a:rPr lang="en-US" dirty="0" smtClean="0"/>
              <a:t>Invited all Stakeholders to be interviewed</a:t>
            </a:r>
          </a:p>
          <a:p>
            <a:r>
              <a:rPr lang="en-US" dirty="0" smtClean="0"/>
              <a:t>13 agreed to take part in the process</a:t>
            </a:r>
          </a:p>
          <a:p>
            <a:r>
              <a:rPr lang="en-US" dirty="0" smtClean="0"/>
              <a:t>1 retired before we started</a:t>
            </a:r>
          </a:p>
          <a:p>
            <a:r>
              <a:rPr lang="en-US" dirty="0" smtClean="0"/>
              <a:t>12 interviewed between Oct &amp; Dec 2009 </a:t>
            </a:r>
          </a:p>
          <a:p>
            <a:pPr lvl="1"/>
            <a:r>
              <a:rPr lang="en-US" dirty="0" smtClean="0"/>
              <a:t>Represent Countywide, Regional, &amp; City Law Enforcement Agencies</a:t>
            </a:r>
          </a:p>
          <a:p>
            <a:pPr lvl="1"/>
            <a:r>
              <a:rPr lang="en-US" dirty="0" smtClean="0"/>
              <a:t>Educational and non-profit agencies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2010  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Families/Parents in trouble</a:t>
            </a:r>
          </a:p>
          <a:p>
            <a:r>
              <a:rPr lang="en-US" dirty="0" smtClean="0"/>
              <a:t>Use of internet to promote gang lifestyle &amp; recruit younger/new members</a:t>
            </a:r>
          </a:p>
          <a:p>
            <a:pPr lvl="1"/>
            <a:r>
              <a:rPr lang="en-US" dirty="0" smtClean="0"/>
              <a:t>Mobility of gang members</a:t>
            </a:r>
          </a:p>
          <a:p>
            <a:r>
              <a:rPr lang="en-US" dirty="0" smtClean="0"/>
              <a:t>Lack of youth responsibility, society promoting “extreme lifestyles,” poor role models </a:t>
            </a:r>
          </a:p>
          <a:p>
            <a:pPr lvl="1"/>
            <a:r>
              <a:rPr lang="en-US" dirty="0" smtClean="0"/>
              <a:t>N</a:t>
            </a:r>
            <a:r>
              <a:rPr lang="en-US" dirty="0" smtClean="0"/>
              <a:t>ot much to counter any of these</a:t>
            </a:r>
          </a:p>
          <a:p>
            <a:r>
              <a:rPr lang="en-US" dirty="0" smtClean="0"/>
              <a:t>Understanding social &amp; cognitive reasons behind gang behavior</a:t>
            </a:r>
          </a:p>
          <a:p>
            <a:r>
              <a:rPr lang="en-US" dirty="0" smtClean="0"/>
              <a:t>Violence</a:t>
            </a:r>
          </a:p>
          <a:p>
            <a:r>
              <a:rPr lang="en-US" dirty="0" smtClean="0"/>
              <a:t>Recidivism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2010  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a coordinated, countywide effort</a:t>
            </a:r>
          </a:p>
          <a:p>
            <a:r>
              <a:rPr lang="en-US" dirty="0" smtClean="0"/>
              <a:t>Lack of early prevention programs (K-3)</a:t>
            </a:r>
          </a:p>
          <a:p>
            <a:r>
              <a:rPr lang="en-US" dirty="0" smtClean="0"/>
              <a:t>No intervention programs for youth under 14</a:t>
            </a:r>
          </a:p>
          <a:p>
            <a:r>
              <a:rPr lang="en-US" dirty="0" smtClean="0"/>
              <a:t>Suppression vs. prevention dollars spent</a:t>
            </a:r>
          </a:p>
          <a:p>
            <a:pPr lvl="1"/>
            <a:r>
              <a:rPr lang="en-US" dirty="0" smtClean="0"/>
              <a:t>Little social change happening</a:t>
            </a:r>
          </a:p>
          <a:p>
            <a:r>
              <a:rPr lang="en-US" dirty="0" smtClean="0"/>
              <a:t>Overcrowded schools</a:t>
            </a:r>
          </a:p>
          <a:p>
            <a:r>
              <a:rPr lang="en-US" dirty="0" smtClean="0"/>
              <a:t>Not enough places for kids to go/things to do</a:t>
            </a:r>
          </a:p>
          <a:p>
            <a:pPr lvl="1"/>
            <a:r>
              <a:rPr lang="en-US" dirty="0" smtClean="0"/>
              <a:t>Lack of positive minority roll models in community</a:t>
            </a:r>
          </a:p>
          <a:p>
            <a:r>
              <a:rPr lang="en-US" dirty="0" smtClean="0"/>
              <a:t>Lack of re-entry/job training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2010  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More awareness that the issue exists</a:t>
            </a:r>
          </a:p>
          <a:p>
            <a:pPr lvl="1"/>
            <a:r>
              <a:rPr lang="en-US" dirty="0" smtClean="0"/>
              <a:t>Community awareness that it’s not “just” law enforcement’s job to fix</a:t>
            </a:r>
          </a:p>
          <a:p>
            <a:pPr lvl="1"/>
            <a:r>
              <a:rPr lang="en-US" dirty="0" smtClean="0"/>
              <a:t>Law Enforcement seeing value of </a:t>
            </a:r>
            <a:r>
              <a:rPr lang="en-US" dirty="0" smtClean="0"/>
              <a:t>prevention</a:t>
            </a:r>
          </a:p>
          <a:p>
            <a:r>
              <a:rPr lang="en-US" dirty="0" smtClean="0"/>
              <a:t>Collaboration </a:t>
            </a:r>
            <a:r>
              <a:rPr lang="en-US" dirty="0" smtClean="0"/>
              <a:t>of efforts between </a:t>
            </a:r>
            <a:r>
              <a:rPr lang="en-US" dirty="0" smtClean="0"/>
              <a:t>County </a:t>
            </a:r>
            <a:r>
              <a:rPr lang="en-US" dirty="0" smtClean="0"/>
              <a:t>&amp; </a:t>
            </a:r>
            <a:r>
              <a:rPr lang="en-US" dirty="0" smtClean="0"/>
              <a:t>City programs &amp; CBO efforts</a:t>
            </a:r>
          </a:p>
          <a:p>
            <a:pPr lvl="1"/>
            <a:r>
              <a:rPr lang="en-US" dirty="0" smtClean="0"/>
              <a:t>People willing to do this work</a:t>
            </a:r>
          </a:p>
          <a:p>
            <a:pPr lvl="1"/>
            <a:r>
              <a:rPr lang="en-US" dirty="0" smtClean="0"/>
              <a:t>Willingness of law enforcement to work together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Numerous CBO’s with promising practices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Those creating neighborhood success seem to be doing the </a:t>
            </a:r>
            <a:r>
              <a:rPr lang="en-US" dirty="0" smtClean="0"/>
              <a:t>best</a:t>
            </a:r>
          </a:p>
          <a:p>
            <a:r>
              <a:rPr lang="en-US" dirty="0" smtClean="0"/>
              <a:t>Better laws – Truancy, Graffiti, “zero tolerance”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2010  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of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Police/Sheriff Academy have gang </a:t>
            </a:r>
            <a:r>
              <a:rPr lang="en-US" dirty="0" smtClean="0"/>
              <a:t>segments</a:t>
            </a:r>
            <a:endParaRPr lang="en-US" dirty="0" smtClean="0"/>
          </a:p>
          <a:p>
            <a:r>
              <a:rPr lang="en-US" dirty="0" smtClean="0"/>
              <a:t>Ongoing (in house) : Roll Call, Patrol Updates, Internal Briefings</a:t>
            </a:r>
          </a:p>
          <a:p>
            <a:r>
              <a:rPr lang="en-US" dirty="0" smtClean="0"/>
              <a:t>OC Gang Investigators meeting </a:t>
            </a:r>
            <a:r>
              <a:rPr lang="en-US" dirty="0" smtClean="0"/>
              <a:t>(DA’s Office)</a:t>
            </a:r>
          </a:p>
          <a:p>
            <a:r>
              <a:rPr lang="en-US" dirty="0" smtClean="0"/>
              <a:t>Cal-Gangs &amp; State Prison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State &amp; Federal </a:t>
            </a:r>
            <a:r>
              <a:rPr lang="en-US" dirty="0" smtClean="0"/>
              <a:t>Law Enforcement associations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onferences </a:t>
            </a:r>
            <a:r>
              <a:rPr lang="en-US" dirty="0" smtClean="0"/>
              <a:t>and trainings as they come </a:t>
            </a:r>
            <a:r>
              <a:rPr lang="en-US" dirty="0" smtClean="0"/>
              <a:t>along</a:t>
            </a:r>
          </a:p>
          <a:p>
            <a:r>
              <a:rPr lang="en-US" dirty="0" smtClean="0"/>
              <a:t>Not really enough </a:t>
            </a:r>
            <a:r>
              <a:rPr lang="en-US" dirty="0" smtClean="0"/>
              <a:t>Community Based resources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2010  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Trainings Offered to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“Gangs 101” and other types of overviews</a:t>
            </a:r>
          </a:p>
          <a:p>
            <a:r>
              <a:rPr lang="en-US" dirty="0" smtClean="0"/>
              <a:t>“Is your child at risk”</a:t>
            </a:r>
          </a:p>
          <a:p>
            <a:pPr lvl="1"/>
            <a:r>
              <a:rPr lang="en-US" dirty="0" smtClean="0"/>
              <a:t>Taught by a police officer paired with a parent</a:t>
            </a:r>
          </a:p>
          <a:p>
            <a:r>
              <a:rPr lang="en-US" dirty="0" smtClean="0"/>
              <a:t>Community</a:t>
            </a:r>
            <a:r>
              <a:rPr lang="en-US" dirty="0" smtClean="0"/>
              <a:t> </a:t>
            </a:r>
            <a:r>
              <a:rPr lang="en-US" dirty="0" smtClean="0"/>
              <a:t>updates – gang patterns of what’s going on</a:t>
            </a:r>
          </a:p>
          <a:p>
            <a:r>
              <a:rPr lang="en-US" dirty="0" smtClean="0"/>
              <a:t>Power of collaboration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2010  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That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work with the younger </a:t>
            </a:r>
            <a:r>
              <a:rPr lang="en-US" dirty="0" smtClean="0"/>
              <a:t>children</a:t>
            </a:r>
          </a:p>
          <a:p>
            <a:r>
              <a:rPr lang="en-US" dirty="0" smtClean="0"/>
              <a:t>Emerging </a:t>
            </a:r>
            <a:r>
              <a:rPr lang="en-US" dirty="0" smtClean="0"/>
              <a:t>technology</a:t>
            </a:r>
          </a:p>
          <a:p>
            <a:r>
              <a:rPr lang="en-US" dirty="0" smtClean="0"/>
              <a:t>How to match resources to people in need</a:t>
            </a:r>
          </a:p>
          <a:p>
            <a:r>
              <a:rPr lang="en-US" dirty="0" smtClean="0"/>
              <a:t>Training for youth </a:t>
            </a:r>
            <a:endParaRPr lang="en-US" dirty="0" smtClean="0"/>
          </a:p>
          <a:p>
            <a:r>
              <a:rPr lang="en-US" dirty="0" smtClean="0"/>
              <a:t>Team </a:t>
            </a:r>
            <a:r>
              <a:rPr lang="en-US" dirty="0" smtClean="0"/>
              <a:t>training/collaboration </a:t>
            </a:r>
            <a:r>
              <a:rPr lang="en-US" dirty="0" smtClean="0"/>
              <a:t>between law </a:t>
            </a:r>
            <a:r>
              <a:rPr lang="en-US" dirty="0" smtClean="0"/>
              <a:t>enforcement, education, FBOs &amp; CBOs</a:t>
            </a:r>
          </a:p>
          <a:p>
            <a:r>
              <a:rPr lang="en-US" dirty="0" smtClean="0"/>
              <a:t>Emerging international challenges; Mexican </a:t>
            </a:r>
            <a:r>
              <a:rPr lang="en-US" dirty="0" smtClean="0"/>
              <a:t>&amp; Latin </a:t>
            </a:r>
            <a:r>
              <a:rPr lang="en-US" dirty="0" smtClean="0"/>
              <a:t>American gangs</a:t>
            </a:r>
          </a:p>
          <a:p>
            <a:r>
              <a:rPr lang="en-US" dirty="0" smtClean="0"/>
              <a:t>Early gang </a:t>
            </a:r>
            <a:r>
              <a:rPr lang="en-US" dirty="0" smtClean="0"/>
              <a:t>prevention in the </a:t>
            </a:r>
            <a:r>
              <a:rPr lang="en-US" dirty="0" smtClean="0"/>
              <a:t>schools (K-3)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2010  DoctorS Nonprofit Consulting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569</TotalTime>
  <Words>1070</Words>
  <Application>Microsoft Office PowerPoint</Application>
  <PresentationFormat>On-screen Show (4:3)</PresentationFormat>
  <Paragraphs>158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Findings from key informant interviews </vt:lpstr>
      <vt:lpstr>Overview</vt:lpstr>
      <vt:lpstr>Methodology</vt:lpstr>
      <vt:lpstr>Common Concerns</vt:lpstr>
      <vt:lpstr>Gaps</vt:lpstr>
      <vt:lpstr>Strengths</vt:lpstr>
      <vt:lpstr>Training of Staff</vt:lpstr>
      <vt:lpstr>Trainings Offered to Others</vt:lpstr>
      <vt:lpstr>Training That is Needed</vt:lpstr>
      <vt:lpstr>Funding &amp; Limitations</vt:lpstr>
      <vt:lpstr>Guidelines/Protocols Used</vt:lpstr>
      <vt:lpstr>Support for this Effort</vt:lpstr>
      <vt:lpstr>Current Data Collection</vt:lpstr>
      <vt:lpstr>Data/Research That Might Be Helpful</vt:lpstr>
      <vt:lpstr>Key Findings</vt:lpstr>
      <vt:lpstr>Interesting Ideas</vt:lpstr>
      <vt:lpstr>Contact Information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Dallas &amp; Debbie</dc:creator>
  <cp:lastModifiedBy>Dallas</cp:lastModifiedBy>
  <cp:revision>75</cp:revision>
  <dcterms:created xsi:type="dcterms:W3CDTF">2009-05-15T14:01:50Z</dcterms:created>
  <dcterms:modified xsi:type="dcterms:W3CDTF">2010-01-11T02:10:57Z</dcterms:modified>
</cp:coreProperties>
</file>